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3"/>
    <p:sldId id="341" r:id="rId4"/>
    <p:sldId id="340" r:id="rId5"/>
    <p:sldId id="258" r:id="rId6"/>
    <p:sldId id="260" r:id="rId7"/>
    <p:sldId id="261" r:id="rId8"/>
    <p:sldId id="262" r:id="rId9"/>
    <p:sldId id="263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5" r:id="rId50"/>
    <p:sldId id="306" r:id="rId51"/>
    <p:sldId id="304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8" r:id="rId63"/>
    <p:sldId id="319" r:id="rId64"/>
    <p:sldId id="317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9" r:id="rId83"/>
    <p:sldId id="337" r:id="rId84"/>
  </p:sldIdLst>
  <p:sldSz cx="12192000" cy="6858000"/>
  <p:notesSz cx="12192000" cy="6858000"/>
  <p:custDataLst>
    <p:tags r:id="rId8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56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270" autoAdjust="0"/>
  </p:normalViewPr>
  <p:slideViewPr>
    <p:cSldViewPr showGuides="1">
      <p:cViewPr varScale="1">
        <p:scale>
          <a:sx n="64" d="100"/>
          <a:sy n="64" d="100"/>
        </p:scale>
        <p:origin x="126" y="198"/>
      </p:cViewPr>
      <p:guideLst>
        <p:guide orient="horz" pos="2856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3" d="100"/>
          <a:sy n="73" d="100"/>
        </p:scale>
        <p:origin x="222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8" Type="http://schemas.openxmlformats.org/officeDocument/2006/relationships/tags" Target="tags/tag2.xml"/><Relationship Id="rId87" Type="http://schemas.openxmlformats.org/officeDocument/2006/relationships/tableStyles" Target="tableStyles.xml"/><Relationship Id="rId86" Type="http://schemas.openxmlformats.org/officeDocument/2006/relationships/viewProps" Target="viewProps.xml"/><Relationship Id="rId85" Type="http://schemas.openxmlformats.org/officeDocument/2006/relationships/presProps" Target="presProps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DB3BA-E6BE-46A6-A465-BA62ED7756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145D8C-FFB0-4B18-AC69-0E81A23D073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To so some 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degree,if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 the computer want to do calculate or control operation, it should depends such composed logical circuit.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algn="l"/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门电路互相组合，形成组合逻辑；</a:t>
            </a:r>
            <a:b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</a:b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触发器互相组合，形成时序逻辑。</a:t>
            </a:r>
            <a:b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</a:b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组合逻辑和时序逻辑互相组合，实现数字逻辑。</a:t>
            </a:r>
            <a:endParaRPr lang="zh-CN" altLang="en-US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CPU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使用指令集定义计算和控制行为，内部通过译码器完成对二进制数据的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"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翻译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"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，改变功能电路的状态。不同的计算和控制行为，都有具体的数字逻辑描述和实现。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45D8C-FFB0-4B18-AC69-0E81A23D07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88898" y="165354"/>
            <a:ext cx="10414203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FDFDFD"/>
                </a:solidFill>
                <a:latin typeface="Gothic Uralic"/>
                <a:cs typeface="Gothic Ural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32852">
              <a:alpha val="14901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12192000" cy="1167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12192000" cy="1167765"/>
          </a:xfrm>
          <a:custGeom>
            <a:avLst/>
            <a:gdLst/>
            <a:ahLst/>
            <a:cxnLst/>
            <a:rect l="l" t="t" r="r" b="b"/>
            <a:pathLst>
              <a:path w="12192000" h="1167765">
                <a:moveTo>
                  <a:pt x="12192000" y="0"/>
                </a:moveTo>
                <a:lnTo>
                  <a:pt x="0" y="0"/>
                </a:lnTo>
                <a:lnTo>
                  <a:pt x="0" y="1007999"/>
                </a:lnTo>
                <a:lnTo>
                  <a:pt x="1996058" y="1007999"/>
                </a:lnTo>
                <a:lnTo>
                  <a:pt x="2377059" y="1160652"/>
                </a:lnTo>
                <a:lnTo>
                  <a:pt x="2385441" y="1162303"/>
                </a:lnTo>
                <a:lnTo>
                  <a:pt x="2398141" y="1164844"/>
                </a:lnTo>
                <a:lnTo>
                  <a:pt x="2410841" y="1167384"/>
                </a:lnTo>
                <a:lnTo>
                  <a:pt x="2421509" y="1167384"/>
                </a:lnTo>
                <a:lnTo>
                  <a:pt x="2434209" y="1167384"/>
                </a:lnTo>
                <a:lnTo>
                  <a:pt x="2444750" y="1164844"/>
                </a:lnTo>
                <a:lnTo>
                  <a:pt x="2457450" y="1162303"/>
                </a:lnTo>
                <a:lnTo>
                  <a:pt x="2465959" y="1160652"/>
                </a:lnTo>
                <a:lnTo>
                  <a:pt x="2846959" y="1007999"/>
                </a:lnTo>
                <a:lnTo>
                  <a:pt x="12192000" y="1007999"/>
                </a:lnTo>
                <a:lnTo>
                  <a:pt x="12192000" y="0"/>
                </a:lnTo>
                <a:close/>
              </a:path>
            </a:pathLst>
          </a:custGeom>
          <a:ln w="9144">
            <a:solidFill>
              <a:srgbClr val="4966A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bg object 19"/>
          <p:cNvSpPr/>
          <p:nvPr/>
        </p:nvSpPr>
        <p:spPr>
          <a:xfrm>
            <a:off x="542544" y="0"/>
            <a:ext cx="6707124" cy="11490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FDFDFD"/>
                </a:solidFill>
                <a:latin typeface="Gothic Uralic"/>
                <a:cs typeface="Gothic Ural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FDFDFD"/>
                </a:solidFill>
                <a:latin typeface="Gothic Uralic"/>
                <a:cs typeface="Gothic Ural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32852">
              <a:alpha val="14901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8898" y="165354"/>
            <a:ext cx="10414203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FDFDFD"/>
                </a:solidFill>
                <a:latin typeface="Gothic Uralic"/>
                <a:cs typeface="Gothic Ural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42148" y="2303272"/>
            <a:ext cx="10153015" cy="14960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jpeg"/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7.png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8.jpeg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0.png"/><Relationship Id="rId3" Type="http://schemas.openxmlformats.org/officeDocument/2006/relationships/image" Target="../media/image39.jpeg"/><Relationship Id="rId2" Type="http://schemas.openxmlformats.org/officeDocument/2006/relationships/image" Target="../media/image15.png"/><Relationship Id="rId1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4.png"/><Relationship Id="rId2" Type="http://schemas.openxmlformats.org/officeDocument/2006/relationships/image" Target="../media/image15.png"/><Relationship Id="rId1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5.jpeg"/><Relationship Id="rId2" Type="http://schemas.openxmlformats.org/officeDocument/2006/relationships/image" Target="../media/image15.png"/><Relationship Id="rId1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5.jpeg"/><Relationship Id="rId3" Type="http://schemas.openxmlformats.org/officeDocument/2006/relationships/image" Target="../media/image46.png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5.jpeg"/><Relationship Id="rId3" Type="http://schemas.openxmlformats.org/officeDocument/2006/relationships/image" Target="../media/image46.png"/><Relationship Id="rId2" Type="http://schemas.openxmlformats.org/officeDocument/2006/relationships/image" Target="../media/image15.png"/><Relationship Id="rId1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5.jpeg"/><Relationship Id="rId3" Type="http://schemas.openxmlformats.org/officeDocument/2006/relationships/image" Target="../media/image4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jpeg"/><Relationship Id="rId3" Type="http://schemas.openxmlformats.org/officeDocument/2006/relationships/image" Target="../media/image47.png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15.png"/><Relationship Id="rId1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5.jpeg"/><Relationship Id="rId3" Type="http://schemas.openxmlformats.org/officeDocument/2006/relationships/image" Target="../media/image56.png"/><Relationship Id="rId2" Type="http://schemas.openxmlformats.org/officeDocument/2006/relationships/image" Target="../media/image15.png"/><Relationship Id="rId1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7.png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9.png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image" Target="../media/image14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image" Target="../media/image14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1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1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1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2.png"/><Relationship Id="rId8" Type="http://schemas.openxmlformats.org/officeDocument/2006/relationships/image" Target="../media/image81.png"/><Relationship Id="rId7" Type="http://schemas.openxmlformats.org/officeDocument/2006/relationships/image" Target="../media/image80.png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75.png"/><Relationship Id="rId1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1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image" Target="../media/image12.pn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9.png"/><Relationship Id="rId2" Type="http://schemas.openxmlformats.org/officeDocument/2006/relationships/image" Target="../media/image87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://orwelldevcpp.blogspot.com/" TargetMode="Externa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9.png"/><Relationship Id="rId2" Type="http://schemas.openxmlformats.org/officeDocument/2006/relationships/image" Target="../media/image87.png"/><Relationship Id="rId1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0.png"/><Relationship Id="rId2" Type="http://schemas.openxmlformats.org/officeDocument/2006/relationships/image" Target="../media/image87.png"/><Relationship Id="rId1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0.png"/><Relationship Id="rId2" Type="http://schemas.openxmlformats.org/officeDocument/2006/relationships/image" Target="../media/image87.png"/><Relationship Id="rId1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1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3.png"/><Relationship Id="rId2" Type="http://schemas.openxmlformats.org/officeDocument/2006/relationships/image" Target="../media/image87.png"/><Relationship Id="rId1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4.png"/><Relationship Id="rId2" Type="http://schemas.openxmlformats.org/officeDocument/2006/relationships/image" Target="../media/image87.png"/><Relationship Id="rId1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5.png"/><Relationship Id="rId2" Type="http://schemas.openxmlformats.org/officeDocument/2006/relationships/image" Target="../media/image87.png"/><Relationship Id="rId1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image" Target="../media/image1.pn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8.png"/><Relationship Id="rId2" Type="http://schemas.openxmlformats.org/officeDocument/2006/relationships/image" Target="../media/image96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image" Target="../media/image17.pn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5201920"/>
            <a:chOff x="0" y="0"/>
            <a:chExt cx="12192000" cy="520192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5201412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5201920"/>
            </a:xfrm>
            <a:custGeom>
              <a:avLst/>
              <a:gdLst/>
              <a:ahLst/>
              <a:cxnLst/>
              <a:rect l="l" t="t" r="r" b="b"/>
              <a:pathLst>
                <a:path w="12192000" h="5201920">
                  <a:moveTo>
                    <a:pt x="0" y="0"/>
                  </a:moveTo>
                  <a:lnTo>
                    <a:pt x="0" y="4902962"/>
                  </a:lnTo>
                  <a:lnTo>
                    <a:pt x="1996058" y="4902962"/>
                  </a:lnTo>
                  <a:lnTo>
                    <a:pt x="2377059" y="5188712"/>
                  </a:lnTo>
                  <a:lnTo>
                    <a:pt x="2385441" y="5191887"/>
                  </a:lnTo>
                  <a:lnTo>
                    <a:pt x="2398141" y="5196586"/>
                  </a:lnTo>
                  <a:lnTo>
                    <a:pt x="2410841" y="5201412"/>
                  </a:lnTo>
                  <a:lnTo>
                    <a:pt x="2421509" y="5201412"/>
                  </a:lnTo>
                  <a:lnTo>
                    <a:pt x="2434209" y="5201412"/>
                  </a:lnTo>
                  <a:lnTo>
                    <a:pt x="2444750" y="5196586"/>
                  </a:lnTo>
                  <a:lnTo>
                    <a:pt x="2457450" y="5191887"/>
                  </a:lnTo>
                  <a:lnTo>
                    <a:pt x="2465959" y="5188712"/>
                  </a:lnTo>
                  <a:lnTo>
                    <a:pt x="2846959" y="4902962"/>
                  </a:lnTo>
                  <a:lnTo>
                    <a:pt x="12192000" y="4902962"/>
                  </a:lnTo>
                  <a:lnTo>
                    <a:pt x="12192000" y="0"/>
                  </a:lnTo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47800" y="1447800"/>
            <a:ext cx="894080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5" dirty="0"/>
              <a:t>Programming </a:t>
            </a:r>
            <a:r>
              <a:rPr sz="5400" dirty="0"/>
              <a:t>for</a:t>
            </a:r>
            <a:r>
              <a:rPr sz="5400" spc="-65" dirty="0"/>
              <a:t> </a:t>
            </a:r>
            <a:r>
              <a:rPr sz="5400" spc="-5" dirty="0"/>
              <a:t>Engineers</a:t>
            </a:r>
            <a:endParaRPr sz="5400" dirty="0"/>
          </a:p>
        </p:txBody>
      </p:sp>
      <p:sp>
        <p:nvSpPr>
          <p:cNvPr id="7" name="object 7"/>
          <p:cNvSpPr txBox="1"/>
          <p:nvPr/>
        </p:nvSpPr>
        <p:spPr>
          <a:xfrm>
            <a:off x="2057400" y="3581400"/>
            <a:ext cx="4343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FDFDFD"/>
                </a:solidFill>
                <a:latin typeface="Gothic Uralic"/>
                <a:cs typeface="Gothic Uralic"/>
              </a:rPr>
              <a:t>Lab </a:t>
            </a:r>
            <a:r>
              <a:rPr sz="3600" b="1" spc="-5" dirty="0">
                <a:solidFill>
                  <a:srgbClr val="FDFDFD"/>
                </a:solidFill>
                <a:latin typeface="Gothic Uralic"/>
                <a:cs typeface="Gothic Uralic"/>
              </a:rPr>
              <a:t>class</a:t>
            </a:r>
            <a:r>
              <a:rPr sz="3600" b="1" spc="-85" dirty="0">
                <a:solidFill>
                  <a:srgbClr val="FDFDFD"/>
                </a:solidFill>
                <a:latin typeface="Gothic Uralic"/>
                <a:cs typeface="Gothic Uralic"/>
              </a:rPr>
              <a:t> </a:t>
            </a:r>
            <a:r>
              <a:rPr sz="3600" b="1" dirty="0">
                <a:solidFill>
                  <a:srgbClr val="FDFDFD"/>
                </a:solidFill>
                <a:latin typeface="Gothic Uralic"/>
                <a:cs typeface="Gothic Uralic"/>
              </a:rPr>
              <a:t>1</a:t>
            </a:r>
            <a:endParaRPr sz="3600" dirty="0">
              <a:latin typeface="Gothic Uralic"/>
              <a:cs typeface="Gothic Ural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1000" y="5715000"/>
            <a:ext cx="2131923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Dr </a:t>
            </a:r>
            <a:r>
              <a:rPr lang="en-US" sz="1800" spc="-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 </a:t>
            </a:r>
            <a:r>
              <a:rPr lang="en-US" altLang="zh-CN" sz="1800" spc="-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Yue Wang</a:t>
            </a:r>
            <a:endParaRPr lang="en-US" altLang="zh-CN" sz="1800" spc="-5" dirty="0">
              <a:solidFill>
                <a:srgbClr val="252525"/>
              </a:solidFill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29000" y="5715000"/>
            <a:ext cx="4220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School</a:t>
            </a:r>
            <a:r>
              <a:rPr sz="18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lang="en-US"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lang="en-US" altLang="zh-CN"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Artifical  Intelligence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39200" y="5638800"/>
            <a:ext cx="204978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Autumn </a:t>
            </a:r>
            <a:r>
              <a:rPr sz="18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term</a:t>
            </a:r>
            <a:r>
              <a:rPr sz="1800" spc="-25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lang="en-US" sz="18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2021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3619500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9000" y="165100"/>
            <a:ext cx="5648325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Today’s</a:t>
            </a:r>
            <a:r>
              <a:rPr spc="-45" dirty="0"/>
              <a:t> </a:t>
            </a:r>
            <a:r>
              <a:rPr spc="-5" dirty="0"/>
              <a:t>Lab</a:t>
            </a:r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897737" y="1474723"/>
            <a:ext cx="6845934" cy="3682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-2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Let’s </a:t>
            </a:r>
            <a:r>
              <a:rPr sz="2400" b="1" i="1" spc="-1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get</a:t>
            </a:r>
            <a:r>
              <a:rPr sz="2400" b="1" i="1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b="1" i="1" spc="-2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started</a:t>
            </a:r>
            <a:endParaRPr sz="24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700" dirty="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</a:pPr>
            <a:r>
              <a:rPr sz="1800" spc="34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</a:t>
            </a:r>
            <a:r>
              <a:rPr sz="1800" spc="14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Some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basic</a:t>
            </a:r>
            <a:r>
              <a:rPr sz="1800" spc="-1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concepts</a:t>
            </a:r>
            <a:r>
              <a:rPr sz="1800" spc="-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8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computing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programming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035"/>
              </a:spcBef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 </a:t>
            </a:r>
            <a:r>
              <a:rPr sz="1800" spc="20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1800" spc="-4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programming </a:t>
            </a:r>
            <a:r>
              <a:rPr sz="1800" spc="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language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030"/>
              </a:spcBef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</a:t>
            </a:r>
            <a:r>
              <a:rPr sz="1800" spc="15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Getting</a:t>
            </a:r>
            <a:r>
              <a:rPr sz="18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started</a:t>
            </a:r>
            <a:r>
              <a:rPr sz="1800" spc="-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with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20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18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DevC++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030"/>
              </a:spcBef>
            </a:pPr>
            <a:r>
              <a:rPr sz="1800" spc="34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spc="-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Hello</a:t>
            </a:r>
            <a:r>
              <a:rPr sz="1800" spc="-3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World!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</a:pPr>
            <a:endParaRPr sz="2200" dirty="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555"/>
              </a:spcBef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Variables, </a:t>
            </a:r>
            <a:r>
              <a:rPr sz="1800" spc="-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constants </a:t>
            </a:r>
            <a:r>
              <a:rPr sz="1800" spc="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1800" spc="-4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operators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030"/>
              </a:spcBef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spc="-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Basic</a:t>
            </a:r>
            <a:r>
              <a:rPr sz="1800" spc="-3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data</a:t>
            </a:r>
            <a:r>
              <a:rPr lang="en-US" sz="18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types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3619500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9000" y="165100"/>
            <a:ext cx="5169535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Today’s</a:t>
            </a:r>
            <a:r>
              <a:rPr spc="-45" dirty="0"/>
              <a:t> </a:t>
            </a:r>
            <a:r>
              <a:rPr spc="-5" dirty="0"/>
              <a:t>Lab</a:t>
            </a:r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533400" y="2286000"/>
            <a:ext cx="5386705" cy="1584960"/>
          </a:xfrm>
          <a:prstGeom prst="rect">
            <a:avLst/>
          </a:prstGeom>
        </p:spPr>
        <p:txBody>
          <a:bodyPr vert="horz" wrap="square" lIns="0" tIns="154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sz="1800" spc="34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</a:t>
            </a:r>
            <a:r>
              <a:rPr sz="1800" spc="1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Making</a:t>
            </a:r>
            <a:r>
              <a:rPr sz="1800" spc="-1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choices:</a:t>
            </a:r>
            <a:r>
              <a:rPr sz="18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conditional</a:t>
            </a:r>
            <a:r>
              <a:rPr sz="18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control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structures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980"/>
              </a:spcBef>
            </a:pPr>
            <a:r>
              <a:rPr sz="1600" spc="29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</a:t>
            </a:r>
            <a:r>
              <a:rPr sz="1600" spc="-7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-9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If-then-else</a:t>
            </a:r>
            <a:endParaRPr sz="1600" dirty="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985"/>
              </a:spcBef>
            </a:pPr>
            <a:r>
              <a:rPr sz="1600" spc="29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</a:t>
            </a:r>
            <a:r>
              <a:rPr sz="1600" spc="-7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-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Switch</a:t>
            </a:r>
            <a:endParaRPr sz="1600" dirty="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</a:t>
            </a:r>
            <a:r>
              <a:rPr sz="1800" spc="14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Overview</a:t>
            </a:r>
            <a:r>
              <a:rPr sz="1800" spc="-1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useful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operators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</a:t>
            </a:r>
            <a:r>
              <a:rPr sz="1800" spc="-1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20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78952" y="2255520"/>
            <a:ext cx="1501140" cy="646430"/>
          </a:xfrm>
          <a:prstGeom prst="rect">
            <a:avLst/>
          </a:prstGeom>
          <a:solidFill>
            <a:srgbClr val="232852">
              <a:alpha val="14901"/>
            </a:srgbClr>
          </a:solidFill>
          <a:ln w="15240">
            <a:solidFill>
              <a:srgbClr val="34487C"/>
            </a:solidFill>
          </a:ln>
        </p:spPr>
        <p:txBody>
          <a:bodyPr vert="horz" wrap="square" lIns="0" tIns="182245" rIns="0" bIns="0" rtlCol="0">
            <a:spAutoFit/>
          </a:bodyPr>
          <a:lstStyle/>
          <a:p>
            <a:pPr marL="123825">
              <a:lnSpc>
                <a:spcPct val="100000"/>
              </a:lnSpc>
              <a:spcBef>
                <a:spcPts val="1435"/>
              </a:spcBef>
            </a:pPr>
            <a:r>
              <a:rPr sz="1800" b="1" spc="-5" dirty="0">
                <a:latin typeface="Gothic Uralic"/>
                <a:cs typeface="Gothic Uralic"/>
              </a:rPr>
              <a:t>instruction1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308847" y="3339084"/>
            <a:ext cx="1591310" cy="1114425"/>
          </a:xfrm>
          <a:custGeom>
            <a:avLst/>
            <a:gdLst/>
            <a:ahLst/>
            <a:cxnLst/>
            <a:rect l="l" t="t" r="r" b="b"/>
            <a:pathLst>
              <a:path w="1591309" h="1114425">
                <a:moveTo>
                  <a:pt x="0" y="557021"/>
                </a:moveTo>
                <a:lnTo>
                  <a:pt x="795527" y="0"/>
                </a:lnTo>
                <a:lnTo>
                  <a:pt x="1591055" y="557021"/>
                </a:lnTo>
                <a:lnTo>
                  <a:pt x="795527" y="1114043"/>
                </a:lnTo>
                <a:lnTo>
                  <a:pt x="0" y="557021"/>
                </a:lnTo>
                <a:close/>
              </a:path>
            </a:pathLst>
          </a:custGeom>
          <a:ln w="15240">
            <a:solidFill>
              <a:srgbClr val="3448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027921" y="3742690"/>
            <a:ext cx="153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Gothic Uralic"/>
                <a:cs typeface="Gothic Uralic"/>
              </a:rPr>
              <a:t>?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040368" y="2912236"/>
            <a:ext cx="1572260" cy="2158365"/>
          </a:xfrm>
          <a:custGeom>
            <a:avLst/>
            <a:gdLst/>
            <a:ahLst/>
            <a:cxnLst/>
            <a:rect l="l" t="t" r="r" b="b"/>
            <a:pathLst>
              <a:path w="1572259" h="2158365">
                <a:moveTo>
                  <a:pt x="48387" y="2127872"/>
                </a:moveTo>
                <a:lnTo>
                  <a:pt x="44513" y="2120963"/>
                </a:lnTo>
                <a:lnTo>
                  <a:pt x="44450" y="2123694"/>
                </a:lnTo>
                <a:lnTo>
                  <a:pt x="48387" y="2127872"/>
                </a:lnTo>
                <a:close/>
              </a:path>
              <a:path w="1572259" h="2158365">
                <a:moveTo>
                  <a:pt x="111506" y="2043430"/>
                </a:moveTo>
                <a:lnTo>
                  <a:pt x="109982" y="2037334"/>
                </a:lnTo>
                <a:lnTo>
                  <a:pt x="105283" y="2034413"/>
                </a:lnTo>
                <a:lnTo>
                  <a:pt x="100584" y="2031619"/>
                </a:lnTo>
                <a:lnTo>
                  <a:pt x="94488" y="2033143"/>
                </a:lnTo>
                <a:lnTo>
                  <a:pt x="91694" y="2037842"/>
                </a:lnTo>
                <a:lnTo>
                  <a:pt x="64985" y="2081898"/>
                </a:lnTo>
                <a:lnTo>
                  <a:pt x="73914" y="1541780"/>
                </a:lnTo>
                <a:lnTo>
                  <a:pt x="74041" y="1536319"/>
                </a:lnTo>
                <a:lnTo>
                  <a:pt x="69723" y="1531874"/>
                </a:lnTo>
                <a:lnTo>
                  <a:pt x="58801" y="1531620"/>
                </a:lnTo>
                <a:lnTo>
                  <a:pt x="54229" y="1536065"/>
                </a:lnTo>
                <a:lnTo>
                  <a:pt x="54089" y="1541780"/>
                </a:lnTo>
                <a:lnTo>
                  <a:pt x="45173" y="2081568"/>
                </a:lnTo>
                <a:lnTo>
                  <a:pt x="19939" y="2036572"/>
                </a:lnTo>
                <a:lnTo>
                  <a:pt x="17272" y="2031873"/>
                </a:lnTo>
                <a:lnTo>
                  <a:pt x="11176" y="2030095"/>
                </a:lnTo>
                <a:lnTo>
                  <a:pt x="6350" y="2032762"/>
                </a:lnTo>
                <a:lnTo>
                  <a:pt x="1651" y="2035556"/>
                </a:lnTo>
                <a:lnTo>
                  <a:pt x="0" y="2041525"/>
                </a:lnTo>
                <a:lnTo>
                  <a:pt x="2667" y="2046351"/>
                </a:lnTo>
                <a:lnTo>
                  <a:pt x="44513" y="2120963"/>
                </a:lnTo>
                <a:lnTo>
                  <a:pt x="44653" y="2113280"/>
                </a:lnTo>
                <a:lnTo>
                  <a:pt x="44627" y="2121166"/>
                </a:lnTo>
                <a:lnTo>
                  <a:pt x="48387" y="2127872"/>
                </a:lnTo>
                <a:lnTo>
                  <a:pt x="54102" y="2138045"/>
                </a:lnTo>
                <a:lnTo>
                  <a:pt x="59944" y="2128393"/>
                </a:lnTo>
                <a:lnTo>
                  <a:pt x="60286" y="2127821"/>
                </a:lnTo>
                <a:lnTo>
                  <a:pt x="64262" y="2124075"/>
                </a:lnTo>
                <a:lnTo>
                  <a:pt x="64325" y="2121166"/>
                </a:lnTo>
                <a:lnTo>
                  <a:pt x="64465" y="2113534"/>
                </a:lnTo>
                <a:lnTo>
                  <a:pt x="64389" y="2118233"/>
                </a:lnTo>
                <a:lnTo>
                  <a:pt x="64325" y="2121166"/>
                </a:lnTo>
                <a:lnTo>
                  <a:pt x="108585" y="2048129"/>
                </a:lnTo>
                <a:lnTo>
                  <a:pt x="111506" y="2043430"/>
                </a:lnTo>
                <a:close/>
              </a:path>
              <a:path w="1572259" h="2158365">
                <a:moveTo>
                  <a:pt x="131953" y="333248"/>
                </a:moveTo>
                <a:lnTo>
                  <a:pt x="130429" y="327152"/>
                </a:lnTo>
                <a:lnTo>
                  <a:pt x="125857" y="324358"/>
                </a:lnTo>
                <a:lnTo>
                  <a:pt x="121158" y="321437"/>
                </a:lnTo>
                <a:lnTo>
                  <a:pt x="115062" y="322834"/>
                </a:lnTo>
                <a:lnTo>
                  <a:pt x="112141" y="327533"/>
                </a:lnTo>
                <a:lnTo>
                  <a:pt x="85191" y="371360"/>
                </a:lnTo>
                <a:lnTo>
                  <a:pt x="93853" y="4826"/>
                </a:lnTo>
                <a:lnTo>
                  <a:pt x="89535" y="254"/>
                </a:lnTo>
                <a:lnTo>
                  <a:pt x="78613" y="0"/>
                </a:lnTo>
                <a:lnTo>
                  <a:pt x="74041" y="4318"/>
                </a:lnTo>
                <a:lnTo>
                  <a:pt x="65379" y="371119"/>
                </a:lnTo>
                <a:lnTo>
                  <a:pt x="40386" y="325882"/>
                </a:lnTo>
                <a:lnTo>
                  <a:pt x="37846" y="321056"/>
                </a:lnTo>
                <a:lnTo>
                  <a:pt x="31750" y="319278"/>
                </a:lnTo>
                <a:lnTo>
                  <a:pt x="26924" y="321945"/>
                </a:lnTo>
                <a:lnTo>
                  <a:pt x="22225" y="324612"/>
                </a:lnTo>
                <a:lnTo>
                  <a:pt x="20447" y="330581"/>
                </a:lnTo>
                <a:lnTo>
                  <a:pt x="64452" y="410349"/>
                </a:lnTo>
                <a:lnTo>
                  <a:pt x="64389" y="413131"/>
                </a:lnTo>
                <a:lnTo>
                  <a:pt x="68249" y="417233"/>
                </a:lnTo>
                <a:lnTo>
                  <a:pt x="73914" y="427482"/>
                </a:lnTo>
                <a:lnTo>
                  <a:pt x="79768" y="417957"/>
                </a:lnTo>
                <a:lnTo>
                  <a:pt x="79997" y="417601"/>
                </a:lnTo>
                <a:lnTo>
                  <a:pt x="84201" y="413512"/>
                </a:lnTo>
                <a:lnTo>
                  <a:pt x="84264" y="410667"/>
                </a:lnTo>
                <a:lnTo>
                  <a:pt x="129032" y="337947"/>
                </a:lnTo>
                <a:lnTo>
                  <a:pt x="131953" y="333248"/>
                </a:lnTo>
                <a:close/>
              </a:path>
              <a:path w="1572259" h="2158365">
                <a:moveTo>
                  <a:pt x="1526159" y="979932"/>
                </a:moveTo>
                <a:lnTo>
                  <a:pt x="1521714" y="975487"/>
                </a:lnTo>
                <a:lnTo>
                  <a:pt x="854837" y="975487"/>
                </a:lnTo>
                <a:lnTo>
                  <a:pt x="850392" y="979932"/>
                </a:lnTo>
                <a:lnTo>
                  <a:pt x="850392" y="990854"/>
                </a:lnTo>
                <a:lnTo>
                  <a:pt x="854837" y="995299"/>
                </a:lnTo>
                <a:lnTo>
                  <a:pt x="1506347" y="995299"/>
                </a:lnTo>
                <a:lnTo>
                  <a:pt x="1506448" y="2102027"/>
                </a:lnTo>
                <a:lnTo>
                  <a:pt x="1506347" y="2101824"/>
                </a:lnTo>
                <a:lnTo>
                  <a:pt x="1480439" y="2057400"/>
                </a:lnTo>
                <a:lnTo>
                  <a:pt x="1477645" y="2052701"/>
                </a:lnTo>
                <a:lnTo>
                  <a:pt x="1471549" y="2051050"/>
                </a:lnTo>
                <a:lnTo>
                  <a:pt x="1462151" y="2056638"/>
                </a:lnTo>
                <a:lnTo>
                  <a:pt x="1460500" y="2062607"/>
                </a:lnTo>
                <a:lnTo>
                  <a:pt x="1463294" y="2067433"/>
                </a:lnTo>
                <a:lnTo>
                  <a:pt x="1506347" y="2141258"/>
                </a:lnTo>
                <a:lnTo>
                  <a:pt x="1506347" y="2144014"/>
                </a:lnTo>
                <a:lnTo>
                  <a:pt x="1510207" y="2147887"/>
                </a:lnTo>
                <a:lnTo>
                  <a:pt x="1516253" y="2158238"/>
                </a:lnTo>
                <a:lnTo>
                  <a:pt x="1521968" y="2148459"/>
                </a:lnTo>
                <a:lnTo>
                  <a:pt x="1522323" y="2147849"/>
                </a:lnTo>
                <a:lnTo>
                  <a:pt x="1526159" y="2144014"/>
                </a:lnTo>
                <a:lnTo>
                  <a:pt x="1526159" y="985393"/>
                </a:lnTo>
                <a:lnTo>
                  <a:pt x="1526159" y="979932"/>
                </a:lnTo>
                <a:close/>
              </a:path>
              <a:path w="1572259" h="2158365">
                <a:moveTo>
                  <a:pt x="1572006" y="2062607"/>
                </a:moveTo>
                <a:lnTo>
                  <a:pt x="1570482" y="2056638"/>
                </a:lnTo>
                <a:lnTo>
                  <a:pt x="1565656" y="2053844"/>
                </a:lnTo>
                <a:lnTo>
                  <a:pt x="1560957" y="2051050"/>
                </a:lnTo>
                <a:lnTo>
                  <a:pt x="1554988" y="2052701"/>
                </a:lnTo>
                <a:lnTo>
                  <a:pt x="1552194" y="2057400"/>
                </a:lnTo>
                <a:lnTo>
                  <a:pt x="1526273" y="2101824"/>
                </a:lnTo>
                <a:lnTo>
                  <a:pt x="1526159" y="2141296"/>
                </a:lnTo>
                <a:lnTo>
                  <a:pt x="1569339" y="2067433"/>
                </a:lnTo>
                <a:lnTo>
                  <a:pt x="1572006" y="2062607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8371331" y="5062728"/>
            <a:ext cx="1501140" cy="646430"/>
          </a:xfrm>
          <a:prstGeom prst="rect">
            <a:avLst/>
          </a:prstGeom>
          <a:solidFill>
            <a:srgbClr val="232852">
              <a:alpha val="14901"/>
            </a:srgbClr>
          </a:solidFill>
          <a:ln w="15240">
            <a:solidFill>
              <a:srgbClr val="34487C"/>
            </a:solidFill>
          </a:ln>
        </p:spPr>
        <p:txBody>
          <a:bodyPr vert="horz" wrap="square" lIns="0" tIns="182245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435"/>
              </a:spcBef>
            </a:pPr>
            <a:r>
              <a:rPr sz="1800" b="1" spc="-5" dirty="0">
                <a:latin typeface="Gothic Uralic"/>
                <a:cs typeface="Gothic Uralic"/>
              </a:rPr>
              <a:t>instruction2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81259" y="5062728"/>
            <a:ext cx="1501140" cy="646430"/>
          </a:xfrm>
          <a:prstGeom prst="rect">
            <a:avLst/>
          </a:prstGeom>
          <a:solidFill>
            <a:srgbClr val="232852">
              <a:alpha val="14901"/>
            </a:srgbClr>
          </a:solidFill>
          <a:ln w="15240">
            <a:solidFill>
              <a:srgbClr val="34487C"/>
            </a:solidFill>
          </a:ln>
        </p:spPr>
        <p:txBody>
          <a:bodyPr vert="horz" wrap="square" lIns="0" tIns="182245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435"/>
              </a:spcBef>
            </a:pPr>
            <a:r>
              <a:rPr sz="1800" b="1" spc="-5" dirty="0">
                <a:latin typeface="Gothic Uralic"/>
                <a:cs typeface="Gothic Uralic"/>
              </a:rPr>
              <a:t>instruction3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198100" y="3517468"/>
            <a:ext cx="3994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Verdana" panose="020B0604030504040204"/>
                <a:cs typeface="Verdana" panose="020B0604030504040204"/>
              </a:rPr>
              <a:t>Y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240" dirty="0">
                <a:latin typeface="Verdana" panose="020B0604030504040204"/>
                <a:cs typeface="Verdana" panose="020B0604030504040204"/>
              </a:rPr>
              <a:t>s</a:t>
            </a:r>
            <a:endParaRPr sz="1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237344" y="4535170"/>
            <a:ext cx="3448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5" dirty="0">
                <a:latin typeface="Verdana" panose="020B0604030504040204"/>
                <a:cs typeface="Verdana" panose="020B0604030504040204"/>
              </a:rPr>
              <a:t>No</a:t>
            </a:r>
            <a:endParaRPr sz="1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076055" y="1630552"/>
            <a:ext cx="111760" cy="626745"/>
          </a:xfrm>
          <a:custGeom>
            <a:avLst/>
            <a:gdLst/>
            <a:ahLst/>
            <a:cxnLst/>
            <a:rect l="l" t="t" r="r" b="b"/>
            <a:pathLst>
              <a:path w="111759" h="626744">
                <a:moveTo>
                  <a:pt x="47657" y="615820"/>
                </a:moveTo>
                <a:lnTo>
                  <a:pt x="53467" y="626363"/>
                </a:lnTo>
                <a:lnTo>
                  <a:pt x="59414" y="616712"/>
                </a:lnTo>
                <a:lnTo>
                  <a:pt x="48260" y="616458"/>
                </a:lnTo>
                <a:lnTo>
                  <a:pt x="47657" y="615820"/>
                </a:lnTo>
                <a:close/>
              </a:path>
              <a:path w="111759" h="626744">
                <a:moveTo>
                  <a:pt x="44930" y="569769"/>
                </a:moveTo>
                <a:lnTo>
                  <a:pt x="44005" y="609190"/>
                </a:lnTo>
                <a:lnTo>
                  <a:pt x="47657" y="615820"/>
                </a:lnTo>
                <a:lnTo>
                  <a:pt x="48260" y="616458"/>
                </a:lnTo>
                <a:lnTo>
                  <a:pt x="59181" y="616712"/>
                </a:lnTo>
                <a:lnTo>
                  <a:pt x="59737" y="616187"/>
                </a:lnTo>
                <a:lnTo>
                  <a:pt x="63819" y="609561"/>
                </a:lnTo>
                <a:lnTo>
                  <a:pt x="64000" y="601852"/>
                </a:lnTo>
                <a:lnTo>
                  <a:pt x="62611" y="601852"/>
                </a:lnTo>
                <a:lnTo>
                  <a:pt x="45466" y="601472"/>
                </a:lnTo>
                <a:lnTo>
                  <a:pt x="54408" y="586968"/>
                </a:lnTo>
                <a:lnTo>
                  <a:pt x="44930" y="569769"/>
                </a:lnTo>
                <a:close/>
              </a:path>
              <a:path w="111759" h="626744">
                <a:moveTo>
                  <a:pt x="59737" y="616187"/>
                </a:moveTo>
                <a:lnTo>
                  <a:pt x="59181" y="616712"/>
                </a:lnTo>
                <a:lnTo>
                  <a:pt x="59414" y="616712"/>
                </a:lnTo>
                <a:lnTo>
                  <a:pt x="59737" y="616187"/>
                </a:lnTo>
                <a:close/>
              </a:path>
              <a:path w="111759" h="626744">
                <a:moveTo>
                  <a:pt x="63819" y="609561"/>
                </a:moveTo>
                <a:lnTo>
                  <a:pt x="59737" y="616187"/>
                </a:lnTo>
                <a:lnTo>
                  <a:pt x="63753" y="612394"/>
                </a:lnTo>
                <a:lnTo>
                  <a:pt x="63819" y="609561"/>
                </a:lnTo>
                <a:close/>
              </a:path>
              <a:path w="111759" h="626744">
                <a:moveTo>
                  <a:pt x="44005" y="609190"/>
                </a:moveTo>
                <a:lnTo>
                  <a:pt x="43942" y="611886"/>
                </a:lnTo>
                <a:lnTo>
                  <a:pt x="47657" y="615820"/>
                </a:lnTo>
                <a:lnTo>
                  <a:pt x="44005" y="609190"/>
                </a:lnTo>
                <a:close/>
              </a:path>
              <a:path w="111759" h="626744">
                <a:moveTo>
                  <a:pt x="100711" y="520192"/>
                </a:moveTo>
                <a:lnTo>
                  <a:pt x="94615" y="521716"/>
                </a:lnTo>
                <a:lnTo>
                  <a:pt x="91821" y="526288"/>
                </a:lnTo>
                <a:lnTo>
                  <a:pt x="64743" y="570205"/>
                </a:lnTo>
                <a:lnTo>
                  <a:pt x="63819" y="609561"/>
                </a:lnTo>
                <a:lnTo>
                  <a:pt x="108712" y="536701"/>
                </a:lnTo>
                <a:lnTo>
                  <a:pt x="111505" y="532130"/>
                </a:lnTo>
                <a:lnTo>
                  <a:pt x="110109" y="526034"/>
                </a:lnTo>
                <a:lnTo>
                  <a:pt x="100711" y="520192"/>
                </a:lnTo>
                <a:close/>
              </a:path>
              <a:path w="111759" h="626744">
                <a:moveTo>
                  <a:pt x="11302" y="518033"/>
                </a:moveTo>
                <a:lnTo>
                  <a:pt x="6603" y="520700"/>
                </a:lnTo>
                <a:lnTo>
                  <a:pt x="1777" y="523367"/>
                </a:lnTo>
                <a:lnTo>
                  <a:pt x="0" y="529336"/>
                </a:lnTo>
                <a:lnTo>
                  <a:pt x="44005" y="609190"/>
                </a:lnTo>
                <a:lnTo>
                  <a:pt x="44930" y="569769"/>
                </a:lnTo>
                <a:lnTo>
                  <a:pt x="17399" y="519811"/>
                </a:lnTo>
                <a:lnTo>
                  <a:pt x="11302" y="518033"/>
                </a:lnTo>
                <a:close/>
              </a:path>
              <a:path w="111759" h="626744">
                <a:moveTo>
                  <a:pt x="54408" y="586968"/>
                </a:moveTo>
                <a:lnTo>
                  <a:pt x="45466" y="601472"/>
                </a:lnTo>
                <a:lnTo>
                  <a:pt x="62611" y="601852"/>
                </a:lnTo>
                <a:lnTo>
                  <a:pt x="54408" y="586968"/>
                </a:lnTo>
                <a:close/>
              </a:path>
              <a:path w="111759" h="626744">
                <a:moveTo>
                  <a:pt x="64743" y="570205"/>
                </a:moveTo>
                <a:lnTo>
                  <a:pt x="54408" y="586968"/>
                </a:lnTo>
                <a:lnTo>
                  <a:pt x="62611" y="601852"/>
                </a:lnTo>
                <a:lnTo>
                  <a:pt x="64000" y="601852"/>
                </a:lnTo>
                <a:lnTo>
                  <a:pt x="64743" y="570205"/>
                </a:lnTo>
                <a:close/>
              </a:path>
              <a:path w="111759" h="626744">
                <a:moveTo>
                  <a:pt x="50165" y="537210"/>
                </a:moveTo>
                <a:lnTo>
                  <a:pt x="45593" y="541527"/>
                </a:lnTo>
                <a:lnTo>
                  <a:pt x="44930" y="569769"/>
                </a:lnTo>
                <a:lnTo>
                  <a:pt x="54408" y="586968"/>
                </a:lnTo>
                <a:lnTo>
                  <a:pt x="64743" y="570205"/>
                </a:lnTo>
                <a:lnTo>
                  <a:pt x="65404" y="542036"/>
                </a:lnTo>
                <a:lnTo>
                  <a:pt x="61087" y="537463"/>
                </a:lnTo>
                <a:lnTo>
                  <a:pt x="50165" y="537210"/>
                </a:lnTo>
                <a:close/>
              </a:path>
              <a:path w="111759" h="626744">
                <a:moveTo>
                  <a:pt x="53467" y="398525"/>
                </a:moveTo>
                <a:lnTo>
                  <a:pt x="48895" y="402844"/>
                </a:lnTo>
                <a:lnTo>
                  <a:pt x="47244" y="473201"/>
                </a:lnTo>
                <a:lnTo>
                  <a:pt x="51562" y="477774"/>
                </a:lnTo>
                <a:lnTo>
                  <a:pt x="62484" y="478027"/>
                </a:lnTo>
                <a:lnTo>
                  <a:pt x="67055" y="473710"/>
                </a:lnTo>
                <a:lnTo>
                  <a:pt x="68706" y="403351"/>
                </a:lnTo>
                <a:lnTo>
                  <a:pt x="64389" y="398780"/>
                </a:lnTo>
                <a:lnTo>
                  <a:pt x="53467" y="398525"/>
                </a:lnTo>
                <a:close/>
              </a:path>
              <a:path w="111759" h="626744">
                <a:moveTo>
                  <a:pt x="56896" y="259969"/>
                </a:moveTo>
                <a:lnTo>
                  <a:pt x="52324" y="264287"/>
                </a:lnTo>
                <a:lnTo>
                  <a:pt x="50782" y="329564"/>
                </a:lnTo>
                <a:lnTo>
                  <a:pt x="50546" y="334645"/>
                </a:lnTo>
                <a:lnTo>
                  <a:pt x="54991" y="339089"/>
                </a:lnTo>
                <a:lnTo>
                  <a:pt x="65913" y="339344"/>
                </a:lnTo>
                <a:lnTo>
                  <a:pt x="70358" y="335025"/>
                </a:lnTo>
                <a:lnTo>
                  <a:pt x="72136" y="264668"/>
                </a:lnTo>
                <a:lnTo>
                  <a:pt x="67818" y="260223"/>
                </a:lnTo>
                <a:lnTo>
                  <a:pt x="56896" y="259969"/>
                </a:lnTo>
                <a:close/>
              </a:path>
              <a:path w="111759" h="626744">
                <a:moveTo>
                  <a:pt x="60198" y="121285"/>
                </a:moveTo>
                <a:lnTo>
                  <a:pt x="55625" y="125602"/>
                </a:lnTo>
                <a:lnTo>
                  <a:pt x="53975" y="195961"/>
                </a:lnTo>
                <a:lnTo>
                  <a:pt x="58293" y="200533"/>
                </a:lnTo>
                <a:lnTo>
                  <a:pt x="69215" y="200787"/>
                </a:lnTo>
                <a:lnTo>
                  <a:pt x="73787" y="196469"/>
                </a:lnTo>
                <a:lnTo>
                  <a:pt x="75438" y="126111"/>
                </a:lnTo>
                <a:lnTo>
                  <a:pt x="71120" y="121538"/>
                </a:lnTo>
                <a:lnTo>
                  <a:pt x="60198" y="121285"/>
                </a:lnTo>
                <a:close/>
              </a:path>
              <a:path w="111759" h="626744">
                <a:moveTo>
                  <a:pt x="63119" y="0"/>
                </a:moveTo>
                <a:lnTo>
                  <a:pt x="58547" y="4318"/>
                </a:lnTo>
                <a:lnTo>
                  <a:pt x="57276" y="57276"/>
                </a:lnTo>
                <a:lnTo>
                  <a:pt x="61595" y="61849"/>
                </a:lnTo>
                <a:lnTo>
                  <a:pt x="72644" y="62102"/>
                </a:lnTo>
                <a:lnTo>
                  <a:pt x="77089" y="57785"/>
                </a:lnTo>
                <a:lnTo>
                  <a:pt x="78359" y="4825"/>
                </a:lnTo>
                <a:lnTo>
                  <a:pt x="74041" y="254"/>
                </a:lnTo>
                <a:lnTo>
                  <a:pt x="63119" y="0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030334" y="5699633"/>
            <a:ext cx="111760" cy="626745"/>
          </a:xfrm>
          <a:custGeom>
            <a:avLst/>
            <a:gdLst/>
            <a:ahLst/>
            <a:cxnLst/>
            <a:rect l="l" t="t" r="r" b="b"/>
            <a:pathLst>
              <a:path w="111759" h="626745">
                <a:moveTo>
                  <a:pt x="47686" y="615817"/>
                </a:moveTo>
                <a:lnTo>
                  <a:pt x="53467" y="626300"/>
                </a:lnTo>
                <a:lnTo>
                  <a:pt x="59397" y="616686"/>
                </a:lnTo>
                <a:lnTo>
                  <a:pt x="48260" y="616419"/>
                </a:lnTo>
                <a:lnTo>
                  <a:pt x="47686" y="615817"/>
                </a:lnTo>
                <a:close/>
              </a:path>
              <a:path w="111759" h="626745">
                <a:moveTo>
                  <a:pt x="44930" y="569761"/>
                </a:moveTo>
                <a:lnTo>
                  <a:pt x="44006" y="609143"/>
                </a:lnTo>
                <a:lnTo>
                  <a:pt x="47686" y="615817"/>
                </a:lnTo>
                <a:lnTo>
                  <a:pt x="48260" y="616419"/>
                </a:lnTo>
                <a:lnTo>
                  <a:pt x="59182" y="616686"/>
                </a:lnTo>
                <a:lnTo>
                  <a:pt x="59699" y="616196"/>
                </a:lnTo>
                <a:lnTo>
                  <a:pt x="63820" y="609516"/>
                </a:lnTo>
                <a:lnTo>
                  <a:pt x="63999" y="601865"/>
                </a:lnTo>
                <a:lnTo>
                  <a:pt x="62611" y="601865"/>
                </a:lnTo>
                <a:lnTo>
                  <a:pt x="45466" y="601459"/>
                </a:lnTo>
                <a:lnTo>
                  <a:pt x="54408" y="586970"/>
                </a:lnTo>
                <a:lnTo>
                  <a:pt x="44930" y="569761"/>
                </a:lnTo>
                <a:close/>
              </a:path>
              <a:path w="111759" h="626745">
                <a:moveTo>
                  <a:pt x="59699" y="616196"/>
                </a:moveTo>
                <a:lnTo>
                  <a:pt x="59182" y="616686"/>
                </a:lnTo>
                <a:lnTo>
                  <a:pt x="59397" y="616686"/>
                </a:lnTo>
                <a:lnTo>
                  <a:pt x="59699" y="616196"/>
                </a:lnTo>
                <a:close/>
              </a:path>
              <a:path w="111759" h="626745">
                <a:moveTo>
                  <a:pt x="63820" y="609516"/>
                </a:moveTo>
                <a:lnTo>
                  <a:pt x="59699" y="616196"/>
                </a:lnTo>
                <a:lnTo>
                  <a:pt x="63754" y="612355"/>
                </a:lnTo>
                <a:lnTo>
                  <a:pt x="63820" y="609516"/>
                </a:lnTo>
                <a:close/>
              </a:path>
              <a:path w="111759" h="626745">
                <a:moveTo>
                  <a:pt x="44006" y="609143"/>
                </a:moveTo>
                <a:lnTo>
                  <a:pt x="43942" y="611885"/>
                </a:lnTo>
                <a:lnTo>
                  <a:pt x="47686" y="615817"/>
                </a:lnTo>
                <a:lnTo>
                  <a:pt x="44006" y="609143"/>
                </a:lnTo>
                <a:close/>
              </a:path>
              <a:path w="111759" h="626745">
                <a:moveTo>
                  <a:pt x="100711" y="520242"/>
                </a:moveTo>
                <a:lnTo>
                  <a:pt x="94615" y="521690"/>
                </a:lnTo>
                <a:lnTo>
                  <a:pt x="91821" y="526351"/>
                </a:lnTo>
                <a:lnTo>
                  <a:pt x="64742" y="570226"/>
                </a:lnTo>
                <a:lnTo>
                  <a:pt x="63820" y="609516"/>
                </a:lnTo>
                <a:lnTo>
                  <a:pt x="108712" y="536740"/>
                </a:lnTo>
                <a:lnTo>
                  <a:pt x="111506" y="532091"/>
                </a:lnTo>
                <a:lnTo>
                  <a:pt x="110109" y="525983"/>
                </a:lnTo>
                <a:lnTo>
                  <a:pt x="100711" y="520242"/>
                </a:lnTo>
                <a:close/>
              </a:path>
              <a:path w="111759" h="626745">
                <a:moveTo>
                  <a:pt x="11303" y="518083"/>
                </a:moveTo>
                <a:lnTo>
                  <a:pt x="6604" y="520725"/>
                </a:lnTo>
                <a:lnTo>
                  <a:pt x="1778" y="523366"/>
                </a:lnTo>
                <a:lnTo>
                  <a:pt x="0" y="529386"/>
                </a:lnTo>
                <a:lnTo>
                  <a:pt x="2667" y="534174"/>
                </a:lnTo>
                <a:lnTo>
                  <a:pt x="44006" y="609143"/>
                </a:lnTo>
                <a:lnTo>
                  <a:pt x="44930" y="569761"/>
                </a:lnTo>
                <a:lnTo>
                  <a:pt x="20066" y="524611"/>
                </a:lnTo>
                <a:lnTo>
                  <a:pt x="17399" y="519823"/>
                </a:lnTo>
                <a:lnTo>
                  <a:pt x="11303" y="518083"/>
                </a:lnTo>
                <a:close/>
              </a:path>
              <a:path w="111759" h="626745">
                <a:moveTo>
                  <a:pt x="54408" y="586970"/>
                </a:moveTo>
                <a:lnTo>
                  <a:pt x="45466" y="601459"/>
                </a:lnTo>
                <a:lnTo>
                  <a:pt x="62611" y="601865"/>
                </a:lnTo>
                <a:lnTo>
                  <a:pt x="54408" y="586970"/>
                </a:lnTo>
                <a:close/>
              </a:path>
              <a:path w="111759" h="626745">
                <a:moveTo>
                  <a:pt x="64742" y="570226"/>
                </a:moveTo>
                <a:lnTo>
                  <a:pt x="54408" y="586970"/>
                </a:lnTo>
                <a:lnTo>
                  <a:pt x="62611" y="601865"/>
                </a:lnTo>
                <a:lnTo>
                  <a:pt x="63999" y="601865"/>
                </a:lnTo>
                <a:lnTo>
                  <a:pt x="64742" y="570226"/>
                </a:lnTo>
                <a:close/>
              </a:path>
              <a:path w="111759" h="626745">
                <a:moveTo>
                  <a:pt x="50165" y="537197"/>
                </a:moveTo>
                <a:lnTo>
                  <a:pt x="45593" y="541527"/>
                </a:lnTo>
                <a:lnTo>
                  <a:pt x="44930" y="569761"/>
                </a:lnTo>
                <a:lnTo>
                  <a:pt x="54408" y="586970"/>
                </a:lnTo>
                <a:lnTo>
                  <a:pt x="64742" y="570226"/>
                </a:lnTo>
                <a:lnTo>
                  <a:pt x="65405" y="541997"/>
                </a:lnTo>
                <a:lnTo>
                  <a:pt x="61087" y="537463"/>
                </a:lnTo>
                <a:lnTo>
                  <a:pt x="50165" y="537197"/>
                </a:lnTo>
                <a:close/>
              </a:path>
              <a:path w="111759" h="626745">
                <a:moveTo>
                  <a:pt x="53467" y="398551"/>
                </a:moveTo>
                <a:lnTo>
                  <a:pt x="48895" y="402882"/>
                </a:lnTo>
                <a:lnTo>
                  <a:pt x="47244" y="473240"/>
                </a:lnTo>
                <a:lnTo>
                  <a:pt x="51562" y="477773"/>
                </a:lnTo>
                <a:lnTo>
                  <a:pt x="62484" y="478040"/>
                </a:lnTo>
                <a:lnTo>
                  <a:pt x="67056" y="473722"/>
                </a:lnTo>
                <a:lnTo>
                  <a:pt x="68707" y="403364"/>
                </a:lnTo>
                <a:lnTo>
                  <a:pt x="64389" y="398818"/>
                </a:lnTo>
                <a:lnTo>
                  <a:pt x="53467" y="398551"/>
                </a:lnTo>
                <a:close/>
              </a:path>
              <a:path w="111759" h="626745">
                <a:moveTo>
                  <a:pt x="56896" y="259905"/>
                </a:moveTo>
                <a:lnTo>
                  <a:pt x="52324" y="264236"/>
                </a:lnTo>
                <a:lnTo>
                  <a:pt x="50777" y="329603"/>
                </a:lnTo>
                <a:lnTo>
                  <a:pt x="50546" y="334594"/>
                </a:lnTo>
                <a:lnTo>
                  <a:pt x="54991" y="339140"/>
                </a:lnTo>
                <a:lnTo>
                  <a:pt x="65913" y="339394"/>
                </a:lnTo>
                <a:lnTo>
                  <a:pt x="70358" y="335076"/>
                </a:lnTo>
                <a:lnTo>
                  <a:pt x="72136" y="264718"/>
                </a:lnTo>
                <a:lnTo>
                  <a:pt x="67818" y="260172"/>
                </a:lnTo>
                <a:lnTo>
                  <a:pt x="56896" y="259905"/>
                </a:lnTo>
                <a:close/>
              </a:path>
              <a:path w="111759" h="626745">
                <a:moveTo>
                  <a:pt x="60198" y="121272"/>
                </a:moveTo>
                <a:lnTo>
                  <a:pt x="55625" y="125590"/>
                </a:lnTo>
                <a:lnTo>
                  <a:pt x="53975" y="195948"/>
                </a:lnTo>
                <a:lnTo>
                  <a:pt x="58293" y="200494"/>
                </a:lnTo>
                <a:lnTo>
                  <a:pt x="69215" y="200761"/>
                </a:lnTo>
                <a:lnTo>
                  <a:pt x="73787" y="196430"/>
                </a:lnTo>
                <a:lnTo>
                  <a:pt x="75438" y="126072"/>
                </a:lnTo>
                <a:lnTo>
                  <a:pt x="71120" y="121526"/>
                </a:lnTo>
                <a:lnTo>
                  <a:pt x="60198" y="121272"/>
                </a:lnTo>
                <a:close/>
              </a:path>
              <a:path w="111759" h="626745">
                <a:moveTo>
                  <a:pt x="63119" y="0"/>
                </a:moveTo>
                <a:lnTo>
                  <a:pt x="58547" y="4330"/>
                </a:lnTo>
                <a:lnTo>
                  <a:pt x="57276" y="57302"/>
                </a:lnTo>
                <a:lnTo>
                  <a:pt x="61595" y="61848"/>
                </a:lnTo>
                <a:lnTo>
                  <a:pt x="72644" y="62115"/>
                </a:lnTo>
                <a:lnTo>
                  <a:pt x="77089" y="57784"/>
                </a:lnTo>
                <a:lnTo>
                  <a:pt x="78359" y="4800"/>
                </a:lnTo>
                <a:lnTo>
                  <a:pt x="74041" y="266"/>
                </a:lnTo>
                <a:lnTo>
                  <a:pt x="63119" y="0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760075" y="5728589"/>
            <a:ext cx="111760" cy="626745"/>
          </a:xfrm>
          <a:custGeom>
            <a:avLst/>
            <a:gdLst/>
            <a:ahLst/>
            <a:cxnLst/>
            <a:rect l="l" t="t" r="r" b="b"/>
            <a:pathLst>
              <a:path w="111759" h="626745">
                <a:moveTo>
                  <a:pt x="47686" y="615817"/>
                </a:moveTo>
                <a:lnTo>
                  <a:pt x="53467" y="626300"/>
                </a:lnTo>
                <a:lnTo>
                  <a:pt x="59397" y="616686"/>
                </a:lnTo>
                <a:lnTo>
                  <a:pt x="48259" y="616419"/>
                </a:lnTo>
                <a:lnTo>
                  <a:pt x="47686" y="615817"/>
                </a:lnTo>
                <a:close/>
              </a:path>
              <a:path w="111759" h="626745">
                <a:moveTo>
                  <a:pt x="44930" y="569761"/>
                </a:moveTo>
                <a:lnTo>
                  <a:pt x="44006" y="609143"/>
                </a:lnTo>
                <a:lnTo>
                  <a:pt x="47686" y="615817"/>
                </a:lnTo>
                <a:lnTo>
                  <a:pt x="48259" y="616419"/>
                </a:lnTo>
                <a:lnTo>
                  <a:pt x="59181" y="616686"/>
                </a:lnTo>
                <a:lnTo>
                  <a:pt x="59699" y="616196"/>
                </a:lnTo>
                <a:lnTo>
                  <a:pt x="63820" y="609516"/>
                </a:lnTo>
                <a:lnTo>
                  <a:pt x="63999" y="601865"/>
                </a:lnTo>
                <a:lnTo>
                  <a:pt x="62610" y="601865"/>
                </a:lnTo>
                <a:lnTo>
                  <a:pt x="45466" y="601459"/>
                </a:lnTo>
                <a:lnTo>
                  <a:pt x="54408" y="586970"/>
                </a:lnTo>
                <a:lnTo>
                  <a:pt x="44930" y="569761"/>
                </a:lnTo>
                <a:close/>
              </a:path>
              <a:path w="111759" h="626745">
                <a:moveTo>
                  <a:pt x="59699" y="616196"/>
                </a:moveTo>
                <a:lnTo>
                  <a:pt x="59181" y="616686"/>
                </a:lnTo>
                <a:lnTo>
                  <a:pt x="59397" y="616686"/>
                </a:lnTo>
                <a:lnTo>
                  <a:pt x="59699" y="616196"/>
                </a:lnTo>
                <a:close/>
              </a:path>
              <a:path w="111759" h="626745">
                <a:moveTo>
                  <a:pt x="63820" y="609516"/>
                </a:moveTo>
                <a:lnTo>
                  <a:pt x="59699" y="616196"/>
                </a:lnTo>
                <a:lnTo>
                  <a:pt x="63753" y="612355"/>
                </a:lnTo>
                <a:lnTo>
                  <a:pt x="63820" y="609516"/>
                </a:lnTo>
                <a:close/>
              </a:path>
              <a:path w="111759" h="626745">
                <a:moveTo>
                  <a:pt x="44006" y="609143"/>
                </a:moveTo>
                <a:lnTo>
                  <a:pt x="43942" y="611886"/>
                </a:lnTo>
                <a:lnTo>
                  <a:pt x="47686" y="615817"/>
                </a:lnTo>
                <a:lnTo>
                  <a:pt x="44006" y="609143"/>
                </a:lnTo>
                <a:close/>
              </a:path>
              <a:path w="111759" h="626745">
                <a:moveTo>
                  <a:pt x="100710" y="520242"/>
                </a:moveTo>
                <a:lnTo>
                  <a:pt x="94615" y="521690"/>
                </a:lnTo>
                <a:lnTo>
                  <a:pt x="91821" y="526351"/>
                </a:lnTo>
                <a:lnTo>
                  <a:pt x="64742" y="570226"/>
                </a:lnTo>
                <a:lnTo>
                  <a:pt x="63820" y="609516"/>
                </a:lnTo>
                <a:lnTo>
                  <a:pt x="108711" y="536740"/>
                </a:lnTo>
                <a:lnTo>
                  <a:pt x="111505" y="532091"/>
                </a:lnTo>
                <a:lnTo>
                  <a:pt x="110108" y="525983"/>
                </a:lnTo>
                <a:lnTo>
                  <a:pt x="100710" y="520242"/>
                </a:lnTo>
                <a:close/>
              </a:path>
              <a:path w="111759" h="626745">
                <a:moveTo>
                  <a:pt x="11302" y="518083"/>
                </a:moveTo>
                <a:lnTo>
                  <a:pt x="6603" y="520725"/>
                </a:lnTo>
                <a:lnTo>
                  <a:pt x="1777" y="523367"/>
                </a:lnTo>
                <a:lnTo>
                  <a:pt x="0" y="529386"/>
                </a:lnTo>
                <a:lnTo>
                  <a:pt x="2667" y="534174"/>
                </a:lnTo>
                <a:lnTo>
                  <a:pt x="44006" y="609143"/>
                </a:lnTo>
                <a:lnTo>
                  <a:pt x="44930" y="569761"/>
                </a:lnTo>
                <a:lnTo>
                  <a:pt x="20066" y="524611"/>
                </a:lnTo>
                <a:lnTo>
                  <a:pt x="17399" y="519823"/>
                </a:lnTo>
                <a:lnTo>
                  <a:pt x="11302" y="518083"/>
                </a:lnTo>
                <a:close/>
              </a:path>
              <a:path w="111759" h="626745">
                <a:moveTo>
                  <a:pt x="54408" y="586970"/>
                </a:moveTo>
                <a:lnTo>
                  <a:pt x="45466" y="601459"/>
                </a:lnTo>
                <a:lnTo>
                  <a:pt x="62610" y="601865"/>
                </a:lnTo>
                <a:lnTo>
                  <a:pt x="54408" y="586970"/>
                </a:lnTo>
                <a:close/>
              </a:path>
              <a:path w="111759" h="626745">
                <a:moveTo>
                  <a:pt x="64742" y="570226"/>
                </a:moveTo>
                <a:lnTo>
                  <a:pt x="54408" y="586970"/>
                </a:lnTo>
                <a:lnTo>
                  <a:pt x="62610" y="601865"/>
                </a:lnTo>
                <a:lnTo>
                  <a:pt x="63999" y="601865"/>
                </a:lnTo>
                <a:lnTo>
                  <a:pt x="64742" y="570226"/>
                </a:lnTo>
                <a:close/>
              </a:path>
              <a:path w="111759" h="626745">
                <a:moveTo>
                  <a:pt x="50165" y="537197"/>
                </a:moveTo>
                <a:lnTo>
                  <a:pt x="45593" y="541528"/>
                </a:lnTo>
                <a:lnTo>
                  <a:pt x="44930" y="569761"/>
                </a:lnTo>
                <a:lnTo>
                  <a:pt x="54408" y="586970"/>
                </a:lnTo>
                <a:lnTo>
                  <a:pt x="64742" y="570226"/>
                </a:lnTo>
                <a:lnTo>
                  <a:pt x="65404" y="541997"/>
                </a:lnTo>
                <a:lnTo>
                  <a:pt x="61086" y="537464"/>
                </a:lnTo>
                <a:lnTo>
                  <a:pt x="50165" y="537197"/>
                </a:lnTo>
                <a:close/>
              </a:path>
              <a:path w="111759" h="626745">
                <a:moveTo>
                  <a:pt x="53467" y="398551"/>
                </a:moveTo>
                <a:lnTo>
                  <a:pt x="48895" y="402882"/>
                </a:lnTo>
                <a:lnTo>
                  <a:pt x="47244" y="473240"/>
                </a:lnTo>
                <a:lnTo>
                  <a:pt x="51561" y="477774"/>
                </a:lnTo>
                <a:lnTo>
                  <a:pt x="62483" y="478040"/>
                </a:lnTo>
                <a:lnTo>
                  <a:pt x="67055" y="473722"/>
                </a:lnTo>
                <a:lnTo>
                  <a:pt x="68706" y="403364"/>
                </a:lnTo>
                <a:lnTo>
                  <a:pt x="64389" y="398818"/>
                </a:lnTo>
                <a:lnTo>
                  <a:pt x="53467" y="398551"/>
                </a:lnTo>
                <a:close/>
              </a:path>
              <a:path w="111759" h="626745">
                <a:moveTo>
                  <a:pt x="56896" y="259905"/>
                </a:moveTo>
                <a:lnTo>
                  <a:pt x="52324" y="264236"/>
                </a:lnTo>
                <a:lnTo>
                  <a:pt x="50777" y="329603"/>
                </a:lnTo>
                <a:lnTo>
                  <a:pt x="50546" y="334594"/>
                </a:lnTo>
                <a:lnTo>
                  <a:pt x="54991" y="339140"/>
                </a:lnTo>
                <a:lnTo>
                  <a:pt x="65913" y="339394"/>
                </a:lnTo>
                <a:lnTo>
                  <a:pt x="70357" y="335076"/>
                </a:lnTo>
                <a:lnTo>
                  <a:pt x="72135" y="264718"/>
                </a:lnTo>
                <a:lnTo>
                  <a:pt x="67818" y="260172"/>
                </a:lnTo>
                <a:lnTo>
                  <a:pt x="56896" y="259905"/>
                </a:lnTo>
                <a:close/>
              </a:path>
              <a:path w="111759" h="626745">
                <a:moveTo>
                  <a:pt x="60198" y="121272"/>
                </a:moveTo>
                <a:lnTo>
                  <a:pt x="55625" y="125590"/>
                </a:lnTo>
                <a:lnTo>
                  <a:pt x="53975" y="195948"/>
                </a:lnTo>
                <a:lnTo>
                  <a:pt x="58293" y="200494"/>
                </a:lnTo>
                <a:lnTo>
                  <a:pt x="69215" y="200761"/>
                </a:lnTo>
                <a:lnTo>
                  <a:pt x="73786" y="196430"/>
                </a:lnTo>
                <a:lnTo>
                  <a:pt x="75438" y="126072"/>
                </a:lnTo>
                <a:lnTo>
                  <a:pt x="71120" y="121526"/>
                </a:lnTo>
                <a:lnTo>
                  <a:pt x="60198" y="121272"/>
                </a:lnTo>
                <a:close/>
              </a:path>
              <a:path w="111759" h="626745">
                <a:moveTo>
                  <a:pt x="63119" y="0"/>
                </a:moveTo>
                <a:lnTo>
                  <a:pt x="58547" y="4330"/>
                </a:lnTo>
                <a:lnTo>
                  <a:pt x="57276" y="57302"/>
                </a:lnTo>
                <a:lnTo>
                  <a:pt x="61595" y="61849"/>
                </a:lnTo>
                <a:lnTo>
                  <a:pt x="72644" y="62115"/>
                </a:lnTo>
                <a:lnTo>
                  <a:pt x="77089" y="57785"/>
                </a:lnTo>
                <a:lnTo>
                  <a:pt x="78358" y="4800"/>
                </a:lnTo>
                <a:lnTo>
                  <a:pt x="74041" y="266"/>
                </a:lnTo>
                <a:lnTo>
                  <a:pt x="63119" y="0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4543044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888898" y="165354"/>
            <a:ext cx="38557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FDFDFD"/>
                </a:solidFill>
                <a:latin typeface="Gothic Uralic"/>
                <a:cs typeface="Gothic Uralic"/>
              </a:rPr>
              <a:t>Basic</a:t>
            </a:r>
            <a:r>
              <a:rPr sz="4000" b="1" spc="-35" dirty="0">
                <a:solidFill>
                  <a:srgbClr val="FDFDFD"/>
                </a:solidFill>
                <a:latin typeface="Gothic Uralic"/>
                <a:cs typeface="Gothic Uralic"/>
              </a:rPr>
              <a:t> </a:t>
            </a:r>
            <a:r>
              <a:rPr sz="4000" b="1" spc="-5" dirty="0">
                <a:solidFill>
                  <a:srgbClr val="FDFDFD"/>
                </a:solidFill>
                <a:latin typeface="Gothic Uralic"/>
                <a:cs typeface="Gothic Uralic"/>
              </a:rPr>
              <a:t>Concepts</a:t>
            </a:r>
            <a:endParaRPr sz="4000">
              <a:latin typeface="Gothic Uralic"/>
              <a:cs typeface="Gothic Ural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04087" y="1362455"/>
            <a:ext cx="3197352" cy="6355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97737" y="1473200"/>
            <a:ext cx="28155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What </a:t>
            </a:r>
            <a:r>
              <a:rPr sz="2000" spc="-2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is</a:t>
            </a:r>
            <a:r>
              <a:rPr sz="2000" spc="-2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programming?</a:t>
            </a:r>
            <a:endParaRPr sz="200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4543044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8898" y="165354"/>
            <a:ext cx="38557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Basic</a:t>
            </a:r>
            <a:r>
              <a:rPr spc="-35" dirty="0"/>
              <a:t> </a:t>
            </a:r>
            <a:r>
              <a:rPr spc="-5" dirty="0"/>
              <a:t>Concepts</a:t>
            </a:r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762000" y="1600200"/>
            <a:ext cx="9472930" cy="44932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What </a:t>
            </a:r>
            <a:r>
              <a:rPr sz="2000" spc="-2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is</a:t>
            </a:r>
            <a:r>
              <a:rPr sz="2000" spc="-229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programming?</a:t>
            </a:r>
            <a:endParaRPr sz="20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200" dirty="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</a:pPr>
            <a:r>
              <a:rPr sz="18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Programming</a:t>
            </a:r>
            <a:r>
              <a:rPr sz="1800" spc="-1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refers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process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engineering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piece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software.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469900" marR="5080">
              <a:lnSpc>
                <a:spcPct val="100000"/>
              </a:lnSpc>
              <a:spcBef>
                <a:spcPts val="1035"/>
              </a:spcBef>
            </a:pPr>
            <a:r>
              <a:rPr sz="18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For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800" spc="-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purpose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this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module,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this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means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there</a:t>
            </a:r>
            <a:r>
              <a:rPr sz="18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is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process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leading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from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given  problem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8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construction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computer</a:t>
            </a:r>
            <a:r>
              <a:rPr sz="18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program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that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solves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that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problem.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</a:pPr>
            <a:endParaRPr sz="2200" dirty="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550"/>
              </a:spcBef>
            </a:pPr>
            <a:r>
              <a:rPr sz="1800" spc="-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Aspects: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00" dirty="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</a:t>
            </a:r>
            <a:r>
              <a:rPr sz="1800" spc="14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Analysis</a:t>
            </a:r>
            <a:r>
              <a:rPr sz="1800" spc="-1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understanding</a:t>
            </a:r>
            <a:r>
              <a:rPr sz="1800" spc="-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8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b="1" spc="-5" dirty="0">
                <a:solidFill>
                  <a:srgbClr val="252525"/>
                </a:solidFill>
                <a:latin typeface="Gothic Uralic"/>
                <a:cs typeface="Gothic Uralic"/>
              </a:rPr>
              <a:t>problem</a:t>
            </a:r>
            <a:endParaRPr sz="1800" dirty="0">
              <a:latin typeface="Gothic Uralic"/>
              <a:cs typeface="Gothic Uralic"/>
            </a:endParaRPr>
          </a:p>
          <a:p>
            <a:pPr marL="469900">
              <a:lnSpc>
                <a:spcPct val="100000"/>
              </a:lnSpc>
              <a:spcBef>
                <a:spcPts val="1035"/>
              </a:spcBef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Requirements </a:t>
            </a:r>
            <a:r>
              <a:rPr sz="18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engineering </a:t>
            </a:r>
            <a:r>
              <a:rPr sz="1800" spc="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1800" spc="-43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problem-solving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035"/>
              </a:spcBef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b="1" spc="-5" dirty="0">
                <a:solidFill>
                  <a:srgbClr val="252525"/>
                </a:solidFill>
                <a:latin typeface="Gothic Uralic"/>
                <a:cs typeface="Gothic Uralic"/>
              </a:rPr>
              <a:t>Algorithm </a:t>
            </a:r>
            <a:r>
              <a:rPr sz="18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design </a:t>
            </a:r>
            <a:r>
              <a:rPr sz="1800" spc="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1800" spc="-4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verification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030"/>
              </a:spcBef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</a:t>
            </a:r>
            <a:r>
              <a:rPr sz="1800" spc="14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Implementation </a:t>
            </a:r>
            <a:r>
              <a:rPr sz="18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</a:t>
            </a:r>
            <a:r>
              <a:rPr sz="1800" spc="-1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programming</a:t>
            </a:r>
            <a:r>
              <a:rPr sz="18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language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4543044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888898" y="165354"/>
            <a:ext cx="38557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FDFDFD"/>
                </a:solidFill>
                <a:latin typeface="Gothic Uralic"/>
                <a:cs typeface="Gothic Uralic"/>
              </a:rPr>
              <a:t>Basic</a:t>
            </a:r>
            <a:r>
              <a:rPr sz="4000" b="1" spc="-35" dirty="0">
                <a:solidFill>
                  <a:srgbClr val="FDFDFD"/>
                </a:solidFill>
                <a:latin typeface="Gothic Uralic"/>
                <a:cs typeface="Gothic Uralic"/>
              </a:rPr>
              <a:t> </a:t>
            </a:r>
            <a:r>
              <a:rPr sz="4000" b="1" spc="-5" dirty="0">
                <a:solidFill>
                  <a:srgbClr val="FDFDFD"/>
                </a:solidFill>
                <a:latin typeface="Gothic Uralic"/>
                <a:cs typeface="Gothic Uralic"/>
              </a:rPr>
              <a:t>Concepts</a:t>
            </a:r>
            <a:endParaRPr sz="4000">
              <a:latin typeface="Gothic Uralic"/>
              <a:cs typeface="Gothic Ural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04087" y="1362455"/>
            <a:ext cx="3075432" cy="6355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97737" y="1473200"/>
            <a:ext cx="26917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What </a:t>
            </a:r>
            <a:r>
              <a:rPr sz="2000" spc="-2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is </a:t>
            </a:r>
            <a:r>
              <a:rPr sz="2000" spc="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</a:t>
            </a:r>
            <a:r>
              <a:rPr sz="2000" spc="-2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algorithm?</a:t>
            </a:r>
            <a:endParaRPr sz="200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4543044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8898" y="165354"/>
            <a:ext cx="38557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Basic</a:t>
            </a:r>
            <a:r>
              <a:rPr spc="-35" dirty="0"/>
              <a:t> </a:t>
            </a:r>
            <a:r>
              <a:rPr spc="-5" dirty="0"/>
              <a:t>Concepts</a:t>
            </a:r>
            <a:endParaRPr spc="-5" dirty="0"/>
          </a:p>
        </p:txBody>
      </p:sp>
      <p:sp>
        <p:nvSpPr>
          <p:cNvPr id="7" name="object 7"/>
          <p:cNvSpPr/>
          <p:nvPr/>
        </p:nvSpPr>
        <p:spPr>
          <a:xfrm>
            <a:off x="704087" y="1362455"/>
            <a:ext cx="8353044" cy="1872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97737" y="1473200"/>
            <a:ext cx="7922259" cy="15849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What </a:t>
            </a:r>
            <a:r>
              <a:rPr sz="2000" spc="-2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is </a:t>
            </a:r>
            <a:r>
              <a:rPr sz="2000" spc="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</a:t>
            </a:r>
            <a:r>
              <a:rPr sz="2000" spc="-1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algorithm?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</a:pPr>
            <a:endParaRPr sz="240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600"/>
              </a:spcBef>
            </a:pPr>
            <a:r>
              <a:rPr sz="1800" spc="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series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instructions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which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precisely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18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unambiguously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describe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035"/>
              </a:spcBef>
            </a:pPr>
            <a:r>
              <a:rPr sz="1800" spc="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how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solve</a:t>
            </a:r>
            <a:r>
              <a:rPr sz="1800" spc="-1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given</a:t>
            </a:r>
            <a:r>
              <a:rPr sz="1800" spc="-1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problem.</a:t>
            </a:r>
            <a:endParaRPr sz="180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167765"/>
            <a:chOff x="0" y="0"/>
            <a:chExt cx="12192000" cy="116776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8898" y="165354"/>
            <a:ext cx="38557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Basic</a:t>
            </a:r>
            <a:r>
              <a:rPr spc="-35" dirty="0"/>
              <a:t> </a:t>
            </a:r>
            <a:r>
              <a:rPr spc="-5" dirty="0"/>
              <a:t>Concepts</a:t>
            </a:r>
            <a:endParaRPr spc="-5" dirty="0"/>
          </a:p>
        </p:txBody>
      </p:sp>
      <p:sp>
        <p:nvSpPr>
          <p:cNvPr id="7" name="object 7"/>
          <p:cNvSpPr/>
          <p:nvPr/>
        </p:nvSpPr>
        <p:spPr>
          <a:xfrm>
            <a:off x="704087" y="1362455"/>
            <a:ext cx="10165079" cy="40431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97737" y="1473200"/>
            <a:ext cx="2691765" cy="11791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0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What </a:t>
            </a:r>
            <a:r>
              <a:rPr sz="2000" spc="-2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is </a:t>
            </a:r>
            <a:r>
              <a:rPr sz="2000" spc="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</a:t>
            </a:r>
            <a:r>
              <a:rPr sz="2000" spc="-2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algorithm?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</a:pPr>
            <a:endParaRPr sz="2400">
              <a:latin typeface="Verdana" panose="020B0604030504040204"/>
              <a:cs typeface="Verdana" panose="020B0604030504040204"/>
            </a:endParaRPr>
          </a:p>
          <a:p>
            <a:pPr marR="37465" algn="ctr">
              <a:lnSpc>
                <a:spcPct val="100000"/>
              </a:lnSpc>
              <a:spcBef>
                <a:spcPts val="1600"/>
              </a:spcBef>
            </a:pPr>
            <a:r>
              <a:rPr sz="1800" spc="-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Characteristics:</a:t>
            </a:r>
            <a:endParaRPr sz="1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54963" y="2901442"/>
            <a:ext cx="1051560" cy="1242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8000"/>
              </a:lnSpc>
              <a:spcBef>
                <a:spcPts val="100"/>
              </a:spcBef>
            </a:pP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Finite:  </a:t>
            </a:r>
            <a:r>
              <a:rPr sz="1800" spc="-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Definite:  </a:t>
            </a:r>
            <a:r>
              <a:rPr sz="1800" spc="-1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8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f</a:t>
            </a:r>
            <a:r>
              <a:rPr sz="1800" spc="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f</a:t>
            </a:r>
            <a:r>
              <a:rPr sz="18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800" spc="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1800" spc="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1800" spc="-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v</a:t>
            </a:r>
            <a:r>
              <a:rPr sz="1800" spc="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800" spc="-3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:</a:t>
            </a:r>
            <a:endParaRPr sz="1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54963" y="4392773"/>
            <a:ext cx="962025" cy="836294"/>
          </a:xfrm>
          <a:prstGeom prst="rect">
            <a:avLst/>
          </a:prstGeom>
        </p:spPr>
        <p:txBody>
          <a:bodyPr vert="horz" wrap="square" lIns="0" tIns="142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25"/>
              </a:spcBef>
            </a:pPr>
            <a:r>
              <a:rPr sz="18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Inputs: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sz="1800" spc="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1800" spc="-9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u</a:t>
            </a:r>
            <a:r>
              <a:rPr sz="1800" spc="-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800" spc="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1800" spc="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u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800" spc="-2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1800" spc="-3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:</a:t>
            </a:r>
            <a:endParaRPr sz="1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26563" y="2901442"/>
            <a:ext cx="7966709" cy="2327275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sz="1800" spc="-9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Terminates</a:t>
            </a:r>
            <a:r>
              <a:rPr sz="18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after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finite</a:t>
            </a:r>
            <a:r>
              <a:rPr sz="18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number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steps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1800" spc="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Each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step</a:t>
            </a:r>
            <a:r>
              <a:rPr sz="18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must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be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clearly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defined,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instructions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unambiguous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12700" marR="579755">
              <a:lnSpc>
                <a:spcPct val="100000"/>
              </a:lnSpc>
              <a:spcBef>
                <a:spcPts val="1035"/>
              </a:spcBef>
            </a:pPr>
            <a:r>
              <a:rPr sz="18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Operations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must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be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computable</a:t>
            </a:r>
            <a:r>
              <a:rPr sz="18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–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</a:t>
            </a:r>
            <a:r>
              <a:rPr sz="18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principle,</a:t>
            </a:r>
            <a:r>
              <a:rPr sz="18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human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should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be  </a:t>
            </a:r>
            <a:r>
              <a:rPr sz="1800" spc="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able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work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them</a:t>
            </a:r>
            <a:r>
              <a:rPr sz="18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out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using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pencil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paper.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sz="18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Has </a:t>
            </a:r>
            <a:r>
              <a:rPr sz="1800" spc="-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zero </a:t>
            </a:r>
            <a:r>
              <a:rPr sz="1800" spc="-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or </a:t>
            </a:r>
            <a:r>
              <a:rPr sz="18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more </a:t>
            </a:r>
            <a:r>
              <a:rPr sz="18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well-defined</a:t>
            </a:r>
            <a:r>
              <a:rPr sz="1800" spc="-4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inputs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18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Has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at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least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one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output</a:t>
            </a:r>
            <a:r>
              <a:rPr sz="18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as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result,</a:t>
            </a:r>
            <a:r>
              <a:rPr sz="18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with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specified</a:t>
            </a:r>
            <a:r>
              <a:rPr sz="18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relation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8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inputs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4543044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2298" y="76454"/>
            <a:ext cx="38557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Basic</a:t>
            </a:r>
            <a:r>
              <a:rPr spc="-35" dirty="0"/>
              <a:t> </a:t>
            </a:r>
            <a:r>
              <a:rPr spc="-5" dirty="0"/>
              <a:t>Concepts</a:t>
            </a:r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1981200" y="1143000"/>
            <a:ext cx="6952615" cy="5868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3307715" indent="-457835">
              <a:lnSpc>
                <a:spcPct val="139000"/>
              </a:lnSpc>
              <a:spcBef>
                <a:spcPts val="100"/>
              </a:spcBef>
            </a:pPr>
            <a:r>
              <a:rPr sz="1300" spc="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procedure </a:t>
            </a:r>
            <a:r>
              <a:rPr sz="1300" spc="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getACupOfCoffee()</a:t>
            </a:r>
            <a:r>
              <a:rPr sz="1300" spc="-1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300" spc="-3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{</a:t>
            </a:r>
            <a:endParaRPr sz="1300" spc="-375" dirty="0">
              <a:solidFill>
                <a:srgbClr val="252525"/>
              </a:solidFill>
              <a:latin typeface="Verdana" panose="020B0604030504040204"/>
              <a:cs typeface="Verdana" panose="020B0604030504040204"/>
            </a:endParaRPr>
          </a:p>
          <a:p>
            <a:pPr marL="469900" marR="3307715" indent="-457835">
              <a:lnSpc>
                <a:spcPct val="139000"/>
              </a:lnSpc>
              <a:spcBef>
                <a:spcPts val="100"/>
              </a:spcBef>
            </a:pPr>
            <a:r>
              <a:rPr lang="en-US" sz="1300" spc="-3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	</a:t>
            </a:r>
            <a:r>
              <a:rPr sz="1300" spc="-3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 </a:t>
            </a:r>
            <a:r>
              <a:rPr sz="1300" spc="-1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IF </a:t>
            </a:r>
            <a:r>
              <a:rPr sz="1300" spc="-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(charge_paid)</a:t>
            </a:r>
            <a:r>
              <a:rPr sz="1300" spc="-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300" spc="-3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{</a:t>
            </a:r>
            <a:endParaRPr sz="1300" dirty="0">
              <a:latin typeface="Verdana" panose="020B0604030504040204"/>
              <a:cs typeface="Verdana" panose="020B0604030504040204"/>
            </a:endParaRPr>
          </a:p>
          <a:p>
            <a:pPr marL="1111250" indent="-18415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1111250" algn="l"/>
              </a:tabLst>
            </a:pPr>
            <a:r>
              <a:rPr sz="1300" spc="-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Retrieve </a:t>
            </a:r>
            <a:r>
              <a:rPr sz="1300" spc="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 </a:t>
            </a:r>
            <a:r>
              <a:rPr sz="1300" spc="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new</a:t>
            </a:r>
            <a:r>
              <a:rPr sz="1300" spc="-3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300" spc="-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cup;</a:t>
            </a:r>
            <a:endParaRPr sz="1300" dirty="0">
              <a:latin typeface="Verdana" panose="020B0604030504040204"/>
              <a:cs typeface="Verdana" panose="020B0604030504040204"/>
            </a:endParaRPr>
          </a:p>
          <a:p>
            <a:pPr marL="1111250" indent="-18415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1111250" algn="l"/>
              </a:tabLst>
            </a:pPr>
            <a:r>
              <a:rPr sz="13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Dispense </a:t>
            </a:r>
            <a:r>
              <a:rPr sz="13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instant </a:t>
            </a:r>
            <a:r>
              <a:rPr sz="1300" spc="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coffee</a:t>
            </a:r>
            <a:r>
              <a:rPr sz="1300" spc="-2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3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portion;</a:t>
            </a:r>
            <a:endParaRPr sz="1300" dirty="0">
              <a:latin typeface="Verdana" panose="020B0604030504040204"/>
              <a:cs typeface="Verdana" panose="020B0604030504040204"/>
            </a:endParaRPr>
          </a:p>
          <a:p>
            <a:pPr marL="1111250" indent="-18478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1111885" algn="l"/>
              </a:tabLst>
            </a:pPr>
            <a:r>
              <a:rPr lang="en-US" altLang="zh-CN" sz="13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IF</a:t>
            </a:r>
            <a:r>
              <a:rPr sz="13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3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(water_temperature </a:t>
            </a:r>
            <a:r>
              <a:rPr sz="13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is </a:t>
            </a:r>
            <a:r>
              <a:rPr sz="13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less </a:t>
            </a:r>
            <a:r>
              <a:rPr sz="1300" spc="-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than </a:t>
            </a:r>
            <a:r>
              <a:rPr sz="13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85 </a:t>
            </a:r>
            <a:r>
              <a:rPr sz="1300" spc="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deg </a:t>
            </a:r>
            <a:r>
              <a:rPr sz="1300" spc="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C)</a:t>
            </a:r>
            <a:r>
              <a:rPr sz="1300" spc="9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300" spc="-3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{</a:t>
            </a:r>
            <a:endParaRPr sz="1300" dirty="0">
              <a:latin typeface="Verdana" panose="020B0604030504040204"/>
              <a:cs typeface="Verdana" panose="020B0604030504040204"/>
            </a:endParaRPr>
          </a:p>
          <a:p>
            <a:pPr marL="1841500">
              <a:lnSpc>
                <a:spcPct val="100000"/>
              </a:lnSpc>
              <a:spcBef>
                <a:spcPts val="600"/>
              </a:spcBef>
            </a:pPr>
            <a:r>
              <a:rPr sz="1300" spc="-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3a. </a:t>
            </a:r>
            <a:r>
              <a:rPr sz="13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Turn </a:t>
            </a:r>
            <a:r>
              <a:rPr sz="1300" spc="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on</a:t>
            </a:r>
            <a:r>
              <a:rPr sz="1300" spc="-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3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boiler;</a:t>
            </a:r>
            <a:endParaRPr sz="1300" dirty="0">
              <a:latin typeface="Verdana" panose="020B0604030504040204"/>
              <a:cs typeface="Verdana" panose="020B0604030504040204"/>
            </a:endParaRPr>
          </a:p>
          <a:p>
            <a:pPr marL="1841500">
              <a:lnSpc>
                <a:spcPct val="100000"/>
              </a:lnSpc>
              <a:spcBef>
                <a:spcPts val="600"/>
              </a:spcBef>
            </a:pPr>
            <a:r>
              <a:rPr sz="13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3b. </a:t>
            </a:r>
            <a:r>
              <a:rPr sz="13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Wait </a:t>
            </a:r>
            <a:r>
              <a:rPr sz="13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for </a:t>
            </a:r>
            <a:r>
              <a:rPr sz="13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5</a:t>
            </a:r>
            <a:r>
              <a:rPr sz="1300" spc="-19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3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seconds;</a:t>
            </a:r>
            <a:r>
              <a:rPr sz="1300" spc="-3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}</a:t>
            </a:r>
            <a:endParaRPr sz="1300" dirty="0">
              <a:latin typeface="Verdana" panose="020B0604030504040204"/>
              <a:cs typeface="Verdana" panose="020B0604030504040204"/>
            </a:endParaRPr>
          </a:p>
          <a:p>
            <a:pPr marL="1081405" marR="5080" indent="-154305">
              <a:lnSpc>
                <a:spcPts val="2160"/>
              </a:lnSpc>
              <a:spcBef>
                <a:spcPts val="175"/>
              </a:spcBef>
              <a:buAutoNum type="arabicPeriod" startAt="4"/>
              <a:tabLst>
                <a:tab pos="1111250" algn="l"/>
              </a:tabLst>
            </a:pPr>
            <a:r>
              <a:rPr sz="13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If</a:t>
            </a:r>
            <a:r>
              <a:rPr sz="13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3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(water_temperature</a:t>
            </a:r>
            <a:r>
              <a:rPr sz="13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3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is</a:t>
            </a:r>
            <a:r>
              <a:rPr sz="13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3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greater</a:t>
            </a:r>
            <a:r>
              <a:rPr sz="1300" spc="-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3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than</a:t>
            </a:r>
            <a:r>
              <a:rPr sz="1300" spc="-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3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or</a:t>
            </a:r>
            <a:r>
              <a:rPr sz="13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300" spc="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equal</a:t>
            </a:r>
            <a:r>
              <a:rPr sz="1300" spc="-9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3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1300" spc="-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3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85</a:t>
            </a:r>
            <a:r>
              <a:rPr sz="1300" spc="-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300" spc="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deg</a:t>
            </a:r>
            <a:r>
              <a:rPr sz="13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300" spc="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C)</a:t>
            </a:r>
            <a:r>
              <a:rPr sz="1300" spc="-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300" spc="-3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{  </a:t>
            </a:r>
            <a:r>
              <a:rPr lang="en-US" sz="1300" spc="-3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    </a:t>
            </a:r>
            <a:endParaRPr lang="en-US" sz="1300" spc="-375" dirty="0">
              <a:solidFill>
                <a:srgbClr val="252525"/>
              </a:solidFill>
              <a:latin typeface="Verdana" panose="020B0604030504040204"/>
              <a:cs typeface="Verdana" panose="020B0604030504040204"/>
            </a:endParaRPr>
          </a:p>
          <a:p>
            <a:pPr marL="1081405" marR="5080" indent="-154305">
              <a:lnSpc>
                <a:spcPts val="2160"/>
              </a:lnSpc>
              <a:spcBef>
                <a:spcPts val="175"/>
              </a:spcBef>
              <a:tabLst>
                <a:tab pos="1111250" algn="l"/>
              </a:tabLst>
            </a:pPr>
            <a:r>
              <a:rPr lang="en-US" sz="1300" spc="-3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                                                                                         </a:t>
            </a:r>
            <a:r>
              <a:rPr sz="1300" spc="-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4a. </a:t>
            </a:r>
            <a:r>
              <a:rPr sz="1300" spc="-1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IF </a:t>
            </a:r>
            <a:r>
              <a:rPr sz="1300" spc="-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(boiler.isOn) </a:t>
            </a:r>
            <a:r>
              <a:rPr sz="13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then </a:t>
            </a:r>
            <a:r>
              <a:rPr sz="1300" spc="-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turn </a:t>
            </a:r>
            <a:r>
              <a:rPr sz="13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off</a:t>
            </a:r>
            <a:r>
              <a:rPr sz="1300" spc="-2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3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boiler;</a:t>
            </a:r>
            <a:endParaRPr sz="1300" dirty="0">
              <a:latin typeface="Verdana" panose="020B0604030504040204"/>
              <a:cs typeface="Verdana" panose="020B0604030504040204"/>
            </a:endParaRPr>
          </a:p>
          <a:p>
            <a:pPr marL="1841500">
              <a:lnSpc>
                <a:spcPct val="100000"/>
              </a:lnSpc>
              <a:spcBef>
                <a:spcPts val="430"/>
              </a:spcBef>
            </a:pPr>
            <a:r>
              <a:rPr sz="13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4b. </a:t>
            </a:r>
            <a:r>
              <a:rPr sz="13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Turn </a:t>
            </a:r>
            <a:r>
              <a:rPr sz="1300" spc="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on </a:t>
            </a:r>
            <a:r>
              <a:rPr sz="13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water</a:t>
            </a:r>
            <a:r>
              <a:rPr sz="1300" spc="-2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3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pump;</a:t>
            </a:r>
            <a:endParaRPr sz="1300" dirty="0">
              <a:latin typeface="Verdana" panose="020B0604030504040204"/>
              <a:cs typeface="Verdana" panose="020B0604030504040204"/>
            </a:endParaRPr>
          </a:p>
          <a:p>
            <a:pPr marL="1841500" marR="1530985">
              <a:lnSpc>
                <a:spcPct val="139000"/>
              </a:lnSpc>
            </a:pPr>
            <a:r>
              <a:rPr sz="13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4c. </a:t>
            </a:r>
            <a:r>
              <a:rPr sz="13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Dispense </a:t>
            </a:r>
            <a:r>
              <a:rPr sz="13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200ml </a:t>
            </a:r>
            <a:r>
              <a:rPr sz="13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 </a:t>
            </a:r>
            <a:r>
              <a:rPr sz="13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hot</a:t>
            </a:r>
            <a:r>
              <a:rPr sz="1300" spc="-3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3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water;  </a:t>
            </a:r>
            <a:endParaRPr sz="1300" spc="-55" dirty="0">
              <a:solidFill>
                <a:srgbClr val="252525"/>
              </a:solidFill>
              <a:latin typeface="Verdana" panose="020B0604030504040204"/>
              <a:cs typeface="Verdana" panose="020B0604030504040204"/>
            </a:endParaRPr>
          </a:p>
          <a:p>
            <a:pPr marL="1841500" marR="1530985">
              <a:lnSpc>
                <a:spcPct val="139000"/>
              </a:lnSpc>
            </a:pPr>
            <a:r>
              <a:rPr sz="13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4d. </a:t>
            </a:r>
            <a:r>
              <a:rPr sz="13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Turn </a:t>
            </a:r>
            <a:r>
              <a:rPr sz="13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off </a:t>
            </a:r>
            <a:r>
              <a:rPr sz="13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water</a:t>
            </a:r>
            <a:r>
              <a:rPr sz="13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3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pump;</a:t>
            </a:r>
            <a:endParaRPr sz="1300" dirty="0">
              <a:latin typeface="Verdana" panose="020B0604030504040204"/>
              <a:cs typeface="Verdana" panose="020B0604030504040204"/>
            </a:endParaRPr>
          </a:p>
          <a:p>
            <a:pPr marL="1111250">
              <a:lnSpc>
                <a:spcPct val="100000"/>
              </a:lnSpc>
              <a:spcBef>
                <a:spcPts val="600"/>
              </a:spcBef>
            </a:pPr>
            <a:r>
              <a:rPr sz="1300" spc="-3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}</a:t>
            </a:r>
            <a:endParaRPr sz="1300" dirty="0">
              <a:latin typeface="Verdana" panose="020B0604030504040204"/>
              <a:cs typeface="Verdana" panose="020B0604030504040204"/>
            </a:endParaRPr>
          </a:p>
          <a:p>
            <a:pPr marL="1111250">
              <a:lnSpc>
                <a:spcPct val="100000"/>
              </a:lnSpc>
              <a:spcBef>
                <a:spcPts val="600"/>
              </a:spcBef>
            </a:pPr>
            <a:r>
              <a:rPr sz="1300" spc="-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Else</a:t>
            </a:r>
            <a:r>
              <a:rPr lang="en-US" sz="1300" spc="-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{</a:t>
            </a:r>
            <a:endParaRPr lang="en-US" sz="1300" spc="-85" dirty="0">
              <a:solidFill>
                <a:srgbClr val="252525"/>
              </a:solidFill>
              <a:latin typeface="Verdana" panose="020B0604030504040204"/>
              <a:cs typeface="Verdana" panose="020B0604030504040204"/>
            </a:endParaRPr>
          </a:p>
          <a:p>
            <a:pPr marL="1111250">
              <a:lnSpc>
                <a:spcPct val="100000"/>
              </a:lnSpc>
              <a:spcBef>
                <a:spcPts val="600"/>
              </a:spcBef>
            </a:pPr>
            <a:r>
              <a:rPr lang="en-US" sz="1300" spc="-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	</a:t>
            </a:r>
            <a:r>
              <a:rPr sz="1300" spc="-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3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wait</a:t>
            </a:r>
            <a:r>
              <a:rPr sz="1300" spc="-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3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for</a:t>
            </a:r>
            <a:r>
              <a:rPr sz="1300" spc="-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3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another</a:t>
            </a:r>
            <a:r>
              <a:rPr sz="13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3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2</a:t>
            </a:r>
            <a:r>
              <a:rPr sz="1300" spc="-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3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seconds;</a:t>
            </a:r>
            <a:endParaRPr lang="en-US" sz="1300" spc="-35" dirty="0">
              <a:solidFill>
                <a:srgbClr val="252525"/>
              </a:solidFill>
              <a:latin typeface="Verdana" panose="020B0604030504040204"/>
              <a:cs typeface="Verdana" panose="020B0604030504040204"/>
            </a:endParaRPr>
          </a:p>
          <a:p>
            <a:pPr marL="1111250">
              <a:lnSpc>
                <a:spcPct val="100000"/>
              </a:lnSpc>
              <a:spcBef>
                <a:spcPts val="600"/>
              </a:spcBef>
            </a:pPr>
            <a:r>
              <a:rPr lang="en-US" sz="13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	</a:t>
            </a:r>
            <a:r>
              <a:rPr sz="13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300" spc="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go</a:t>
            </a:r>
            <a:r>
              <a:rPr sz="1300" spc="-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300" spc="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back</a:t>
            </a:r>
            <a:r>
              <a:rPr sz="13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3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1300" spc="-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300" spc="-1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4.;</a:t>
            </a:r>
            <a:endParaRPr lang="en-US" sz="1300" spc="-160" dirty="0">
              <a:solidFill>
                <a:srgbClr val="252525"/>
              </a:solidFill>
              <a:latin typeface="Verdana" panose="020B0604030504040204"/>
              <a:cs typeface="Verdana" panose="020B0604030504040204"/>
            </a:endParaRPr>
          </a:p>
          <a:p>
            <a:pPr marL="1111250">
              <a:lnSpc>
                <a:spcPct val="100000"/>
              </a:lnSpc>
              <a:spcBef>
                <a:spcPts val="600"/>
              </a:spcBef>
            </a:pPr>
            <a:r>
              <a:rPr lang="en-US" sz="1300" spc="-1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}</a:t>
            </a:r>
            <a:endParaRPr sz="1300" dirty="0">
              <a:latin typeface="Verdana" panose="020B0604030504040204"/>
              <a:cs typeface="Verdana" panose="020B0604030504040204"/>
            </a:endParaRPr>
          </a:p>
          <a:p>
            <a:pPr marL="927100">
              <a:lnSpc>
                <a:spcPct val="100000"/>
              </a:lnSpc>
              <a:spcBef>
                <a:spcPts val="600"/>
              </a:spcBef>
            </a:pPr>
            <a:r>
              <a:rPr lang="en-US" sz="13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5.</a:t>
            </a:r>
            <a:r>
              <a:rPr sz="13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300" spc="-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Return</a:t>
            </a:r>
            <a:r>
              <a:rPr sz="1300" spc="-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300" spc="-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cup;</a:t>
            </a:r>
            <a:endParaRPr sz="1300" dirty="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600"/>
              </a:spcBef>
            </a:pPr>
            <a:r>
              <a:rPr sz="1300" spc="-3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}</a:t>
            </a:r>
            <a:endParaRPr sz="1300" dirty="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600"/>
              </a:spcBef>
            </a:pPr>
            <a:r>
              <a:rPr sz="1300" spc="-1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ELSE </a:t>
            </a:r>
            <a:r>
              <a:rPr sz="1300" spc="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do</a:t>
            </a:r>
            <a:r>
              <a:rPr sz="13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300" spc="-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nothing;</a:t>
            </a:r>
            <a:endParaRPr sz="1300" dirty="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300" spc="-3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}</a:t>
            </a:r>
            <a:endParaRPr sz="1300" dirty="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4543044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888898" y="165354"/>
            <a:ext cx="38557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FDFDFD"/>
                </a:solidFill>
                <a:latin typeface="Gothic Uralic"/>
                <a:cs typeface="Gothic Uralic"/>
              </a:rPr>
              <a:t>Basic</a:t>
            </a:r>
            <a:r>
              <a:rPr sz="4000" b="1" spc="-35" dirty="0">
                <a:solidFill>
                  <a:srgbClr val="FDFDFD"/>
                </a:solidFill>
                <a:latin typeface="Gothic Uralic"/>
                <a:cs typeface="Gothic Uralic"/>
              </a:rPr>
              <a:t> </a:t>
            </a:r>
            <a:r>
              <a:rPr sz="4000" b="1" spc="-5" dirty="0">
                <a:solidFill>
                  <a:srgbClr val="FDFDFD"/>
                </a:solidFill>
                <a:latin typeface="Gothic Uralic"/>
                <a:cs typeface="Gothic Uralic"/>
              </a:rPr>
              <a:t>Concepts</a:t>
            </a:r>
            <a:endParaRPr sz="4000">
              <a:latin typeface="Gothic Uralic"/>
              <a:cs typeface="Gothic Ural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2000" y="1371600"/>
            <a:ext cx="47929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What</a:t>
            </a:r>
            <a:r>
              <a:rPr sz="20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activities</a:t>
            </a:r>
            <a:r>
              <a:rPr sz="2000" spc="-20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are</a:t>
            </a:r>
            <a:r>
              <a:rPr sz="2000" spc="-1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involved</a:t>
            </a:r>
            <a:r>
              <a:rPr sz="2000" spc="-19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</a:t>
            </a:r>
            <a:r>
              <a:rPr sz="20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b="1" spc="10" dirty="0">
                <a:solidFill>
                  <a:srgbClr val="252525"/>
                </a:solidFill>
                <a:latin typeface="Gothic Uralic"/>
                <a:cs typeface="Gothic Uralic"/>
              </a:rPr>
              <a:t>coding</a:t>
            </a:r>
            <a:r>
              <a:rPr sz="2000" spc="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?</a:t>
            </a:r>
            <a:endParaRPr sz="2000" dirty="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4543044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8898" y="165354"/>
            <a:ext cx="38557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Basic</a:t>
            </a:r>
            <a:r>
              <a:rPr spc="-35" dirty="0"/>
              <a:t> </a:t>
            </a:r>
            <a:r>
              <a:rPr spc="-5" dirty="0"/>
              <a:t>Concepts</a:t>
            </a:r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838200" y="1752600"/>
            <a:ext cx="10090150" cy="28136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What</a:t>
            </a:r>
            <a:r>
              <a:rPr sz="20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activities</a:t>
            </a:r>
            <a:r>
              <a:rPr sz="2000" spc="-2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are</a:t>
            </a:r>
            <a:r>
              <a:rPr sz="2000" spc="-1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involved</a:t>
            </a:r>
            <a:r>
              <a:rPr sz="2000" spc="-19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</a:t>
            </a:r>
            <a:r>
              <a:rPr sz="20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b="1" spc="10" dirty="0">
                <a:solidFill>
                  <a:srgbClr val="252525"/>
                </a:solidFill>
                <a:latin typeface="Gothic Uralic"/>
                <a:cs typeface="Gothic Uralic"/>
              </a:rPr>
              <a:t>coding</a:t>
            </a:r>
            <a:r>
              <a:rPr sz="2000" spc="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?</a:t>
            </a:r>
            <a:endParaRPr sz="20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</a:pPr>
            <a:endParaRPr sz="2400" dirty="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600"/>
              </a:spcBef>
            </a:pPr>
            <a:r>
              <a:rPr sz="1800" spc="34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</a:t>
            </a:r>
            <a:r>
              <a:rPr sz="1800" spc="15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Informally,</a:t>
            </a:r>
            <a:r>
              <a:rPr sz="1800" spc="-1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coding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is</a:t>
            </a:r>
            <a:r>
              <a:rPr sz="18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often</a:t>
            </a:r>
            <a:r>
              <a:rPr sz="18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used</a:t>
            </a:r>
            <a:r>
              <a:rPr sz="18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as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synonym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programming,</a:t>
            </a:r>
            <a:r>
              <a:rPr sz="18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but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it</a:t>
            </a:r>
            <a:r>
              <a:rPr sz="18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actually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9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means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756285">
              <a:lnSpc>
                <a:spcPct val="100000"/>
              </a:lnSpc>
              <a:spcBef>
                <a:spcPts val="5"/>
              </a:spcBef>
            </a:pPr>
            <a:r>
              <a:rPr sz="1800" b="1" i="1" spc="-1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to </a:t>
            </a:r>
            <a:r>
              <a:rPr sz="1800" b="1" i="1" spc="-1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implement </a:t>
            </a:r>
            <a:r>
              <a:rPr sz="1800" b="1" i="1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 </a:t>
            </a:r>
            <a:r>
              <a:rPr sz="1800" b="1" i="1" spc="-1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algorithm </a:t>
            </a:r>
            <a:r>
              <a:rPr sz="1800" b="1" i="1" spc="-1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 </a:t>
            </a:r>
            <a:r>
              <a:rPr sz="1800" b="1" i="1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 </a:t>
            </a:r>
            <a:r>
              <a:rPr sz="1800" b="1" i="1" spc="-1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programming</a:t>
            </a:r>
            <a:r>
              <a:rPr sz="1800" b="1" i="1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b="1" i="1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language</a:t>
            </a:r>
            <a:r>
              <a:rPr sz="18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.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 dirty="0">
              <a:latin typeface="Verdana" panose="020B0604030504040204"/>
              <a:cs typeface="Verdana" panose="020B0604030504040204"/>
            </a:endParaRPr>
          </a:p>
          <a:p>
            <a:pPr marL="756285">
              <a:lnSpc>
                <a:spcPct val="100000"/>
              </a:lnSpc>
            </a:pPr>
            <a:r>
              <a:rPr sz="1800" spc="-1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This</a:t>
            </a:r>
            <a:r>
              <a:rPr sz="18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9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involves: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035"/>
              </a:spcBef>
            </a:pPr>
            <a:r>
              <a:rPr sz="1800" spc="34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</a:t>
            </a:r>
            <a:r>
              <a:rPr sz="1800" spc="14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9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Writing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8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instructions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algorithm</a:t>
            </a:r>
            <a:r>
              <a:rPr sz="18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</a:t>
            </a:r>
            <a:r>
              <a:rPr sz="18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target</a:t>
            </a:r>
            <a:r>
              <a:rPr sz="18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language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(the</a:t>
            </a:r>
            <a:r>
              <a:rPr sz="18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source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code)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035"/>
              </a:spcBef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</a:t>
            </a:r>
            <a:r>
              <a:rPr sz="1800" spc="15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Testing,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debugging,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maintaining</a:t>
            </a:r>
            <a:r>
              <a:rPr sz="1800" spc="-1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source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code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object 2"/>
          <p:cNvGrpSpPr/>
          <p:nvPr/>
        </p:nvGrpSpPr>
        <p:grpSpPr>
          <a:xfrm>
            <a:off x="0" y="0"/>
            <a:ext cx="12192000" cy="1167765"/>
            <a:chOff x="0" y="0"/>
            <a:chExt cx="12192000" cy="1167765"/>
          </a:xfrm>
        </p:grpSpPr>
        <p:sp>
          <p:nvSpPr>
            <p:cNvPr id="11" name="object 3"/>
            <p:cNvSpPr/>
            <p:nvPr>
              <p:custDataLst>
                <p:tags r:id="rId1"/>
              </p:custDataLst>
            </p:nvPr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12141302" cy="12432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altLang="zh-CN" dirty="0">
                <a:solidFill>
                  <a:schemeClr val="bg1"/>
                </a:solidFill>
                <a:cs typeface="Arial" panose="020B0604020202020204"/>
              </a:rPr>
              <a:t>Welcome  to  join  our </a:t>
            </a:r>
            <a:r>
              <a:rPr lang="en-US" altLang="zh-CN" dirty="0" err="1">
                <a:solidFill>
                  <a:schemeClr val="bg1"/>
                </a:solidFill>
                <a:cs typeface="Arial" panose="020B0604020202020204"/>
              </a:rPr>
              <a:t>DingDing</a:t>
            </a:r>
            <a:r>
              <a:rPr lang="en-US" altLang="zh-CN" dirty="0">
                <a:solidFill>
                  <a:schemeClr val="bg1"/>
                </a:solidFill>
                <a:cs typeface="Arial" panose="020B0604020202020204"/>
              </a:rPr>
              <a:t>  group:</a:t>
            </a:r>
            <a:br>
              <a:rPr lang="en-US" altLang="zh-CN" dirty="0">
                <a:solidFill>
                  <a:schemeClr val="bg1"/>
                </a:solidFill>
              </a:rPr>
            </a:br>
            <a:endParaRPr spc="-10" dirty="0">
              <a:solidFill>
                <a:schemeClr val="bg1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3000" y="1219200"/>
            <a:ext cx="6433185" cy="456535"/>
          </a:xfrm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2000" spc="38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</a:t>
            </a:r>
            <a:r>
              <a:rPr sz="2000" spc="35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000" b="1" dirty="0" err="1">
                <a:solidFill>
                  <a:srgbClr val="252525"/>
                </a:solidFill>
                <a:latin typeface="Gothic Uralic"/>
                <a:cs typeface="Arial" panose="020B0604020202020204"/>
              </a:rPr>
              <a:t>DingDing</a:t>
            </a:r>
            <a:r>
              <a:rPr lang="en-US" altLang="zh-CN" sz="2000" b="1" dirty="0">
                <a:solidFill>
                  <a:srgbClr val="252525"/>
                </a:solidFill>
                <a:latin typeface="Gothic Uralic"/>
                <a:cs typeface="Arial" panose="020B0604020202020204"/>
              </a:rPr>
              <a:t>  QR code:</a:t>
            </a:r>
            <a:endParaRPr sz="2000" dirty="0">
              <a:latin typeface="Gothic Uralic"/>
              <a:cs typeface="Gothic Uralic"/>
            </a:endParaRPr>
          </a:p>
        </p:txBody>
      </p:sp>
      <p:pic>
        <p:nvPicPr>
          <p:cNvPr id="2" name="图片 1" descr="钉钉图片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1981200"/>
            <a:ext cx="3928745" cy="449072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6633972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9000" y="165100"/>
            <a:ext cx="8361680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Summary:</a:t>
            </a:r>
            <a:r>
              <a:rPr spc="-25" dirty="0"/>
              <a:t> </a:t>
            </a:r>
            <a:r>
              <a:rPr spc="-10" dirty="0"/>
              <a:t>Programming</a:t>
            </a:r>
            <a:endParaRPr spc="-10" dirty="0"/>
          </a:p>
        </p:txBody>
      </p:sp>
      <p:sp>
        <p:nvSpPr>
          <p:cNvPr id="7" name="object 7"/>
          <p:cNvSpPr/>
          <p:nvPr/>
        </p:nvSpPr>
        <p:spPr>
          <a:xfrm>
            <a:off x="704087" y="1362455"/>
            <a:ext cx="2069592" cy="6355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97432" y="1474724"/>
            <a:ext cx="169163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3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2000" b="1" i="1" spc="-1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rogramming</a:t>
            </a:r>
            <a:endParaRPr sz="2000">
              <a:latin typeface="Verdana" panose="020B0604030504040204"/>
              <a:cs typeface="Verdana" panose="020B0604030504040204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114044" y="1712785"/>
            <a:ext cx="10311765" cy="4749165"/>
            <a:chOff x="1114044" y="1712785"/>
            <a:chExt cx="10311765" cy="4749165"/>
          </a:xfrm>
        </p:grpSpPr>
        <p:sp>
          <p:nvSpPr>
            <p:cNvPr id="10" name="object 10"/>
            <p:cNvSpPr/>
            <p:nvPr/>
          </p:nvSpPr>
          <p:spPr>
            <a:xfrm>
              <a:off x="6184391" y="4652772"/>
              <a:ext cx="1139952" cy="14874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14044" y="4290060"/>
              <a:ext cx="2391156" cy="21168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583436" y="2250948"/>
              <a:ext cx="1452372" cy="135026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691115" y="4340352"/>
              <a:ext cx="1374648" cy="211226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686544" y="4335780"/>
              <a:ext cx="1384300" cy="2121535"/>
            </a:xfrm>
            <a:custGeom>
              <a:avLst/>
              <a:gdLst/>
              <a:ahLst/>
              <a:cxnLst/>
              <a:rect l="l" t="t" r="r" b="b"/>
              <a:pathLst>
                <a:path w="1384300" h="2121535">
                  <a:moveTo>
                    <a:pt x="0" y="2121408"/>
                  </a:moveTo>
                  <a:lnTo>
                    <a:pt x="1383792" y="2121408"/>
                  </a:lnTo>
                  <a:lnTo>
                    <a:pt x="1383792" y="0"/>
                  </a:lnTo>
                  <a:lnTo>
                    <a:pt x="0" y="0"/>
                  </a:lnTo>
                  <a:lnTo>
                    <a:pt x="0" y="2121408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227820" y="1760220"/>
              <a:ext cx="2188464" cy="192633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223248" y="1755648"/>
              <a:ext cx="2197735" cy="1935480"/>
            </a:xfrm>
            <a:custGeom>
              <a:avLst/>
              <a:gdLst/>
              <a:ahLst/>
              <a:cxnLst/>
              <a:rect l="l" t="t" r="r" b="b"/>
              <a:pathLst>
                <a:path w="2197734" h="1935479">
                  <a:moveTo>
                    <a:pt x="0" y="1935479"/>
                  </a:moveTo>
                  <a:lnTo>
                    <a:pt x="2197607" y="1935479"/>
                  </a:lnTo>
                  <a:lnTo>
                    <a:pt x="2197607" y="0"/>
                  </a:lnTo>
                  <a:lnTo>
                    <a:pt x="0" y="0"/>
                  </a:lnTo>
                  <a:lnTo>
                    <a:pt x="0" y="1935479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707379" y="1722120"/>
              <a:ext cx="2081783" cy="15621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702808" y="1717548"/>
              <a:ext cx="2091055" cy="1571625"/>
            </a:xfrm>
            <a:custGeom>
              <a:avLst/>
              <a:gdLst/>
              <a:ahLst/>
              <a:cxnLst/>
              <a:rect l="l" t="t" r="r" b="b"/>
              <a:pathLst>
                <a:path w="2091054" h="1571625">
                  <a:moveTo>
                    <a:pt x="0" y="1571243"/>
                  </a:moveTo>
                  <a:lnTo>
                    <a:pt x="2090928" y="1571243"/>
                  </a:lnTo>
                  <a:lnTo>
                    <a:pt x="2090928" y="0"/>
                  </a:lnTo>
                  <a:lnTo>
                    <a:pt x="0" y="0"/>
                  </a:lnTo>
                  <a:lnTo>
                    <a:pt x="0" y="1571243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6411848" y="1381759"/>
            <a:ext cx="666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25" dirty="0">
                <a:latin typeface="Verdana" panose="020B0604030504040204"/>
                <a:cs typeface="Verdana" panose="020B0604030504040204"/>
              </a:rPr>
              <a:t>Code</a:t>
            </a:r>
            <a:endParaRPr sz="1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985629" y="1417065"/>
            <a:ext cx="737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45" dirty="0">
                <a:latin typeface="Verdana" panose="020B0604030504040204"/>
                <a:cs typeface="Verdana" panose="020B0604030504040204"/>
              </a:rPr>
              <a:t>M</a:t>
            </a:r>
            <a:r>
              <a:rPr sz="1800" spc="95" dirty="0">
                <a:latin typeface="Verdana" panose="020B0604030504040204"/>
                <a:cs typeface="Verdana" panose="020B0604030504040204"/>
              </a:rPr>
              <a:t>od</a:t>
            </a:r>
            <a:r>
              <a:rPr sz="1800" spc="90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135" dirty="0">
                <a:latin typeface="Verdana" panose="020B0604030504040204"/>
                <a:cs typeface="Verdana" panose="020B0604030504040204"/>
              </a:rPr>
              <a:t>l</a:t>
            </a:r>
            <a:endParaRPr sz="1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771380" y="3926204"/>
            <a:ext cx="1095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25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-125" dirty="0">
                <a:latin typeface="Verdana" panose="020B0604030504040204"/>
                <a:cs typeface="Verdana" panose="020B0604030504040204"/>
              </a:rPr>
              <a:t>l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gor</a:t>
            </a:r>
            <a:r>
              <a:rPr sz="1800" spc="-20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-110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hm</a:t>
            </a:r>
            <a:endParaRPr sz="1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970270" y="6194247"/>
            <a:ext cx="1537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Verdana" panose="020B0604030504040204"/>
                <a:cs typeface="Verdana" panose="020B0604030504040204"/>
              </a:rPr>
              <a:t>R</a:t>
            </a:r>
            <a:r>
              <a:rPr sz="1800" spc="-40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25" dirty="0">
                <a:latin typeface="Verdana" panose="020B0604030504040204"/>
                <a:cs typeface="Verdana" panose="020B0604030504040204"/>
              </a:rPr>
              <a:t>q</a:t>
            </a:r>
            <a:r>
              <a:rPr sz="1800" spc="20" dirty="0">
                <a:latin typeface="Verdana" panose="020B0604030504040204"/>
                <a:cs typeface="Verdana" panose="020B0604030504040204"/>
              </a:rPr>
              <a:t>u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r</a:t>
            </a:r>
            <a:r>
              <a:rPr sz="1800" spc="-90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5" dirty="0">
                <a:latin typeface="Verdana" panose="020B0604030504040204"/>
                <a:cs typeface="Verdana" panose="020B0604030504040204"/>
              </a:rPr>
              <a:t>me</a:t>
            </a:r>
            <a:r>
              <a:rPr sz="1800" spc="-15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-240" dirty="0">
                <a:latin typeface="Verdana" panose="020B0604030504040204"/>
                <a:cs typeface="Verdana" panose="020B0604030504040204"/>
              </a:rPr>
              <a:t>s</a:t>
            </a:r>
            <a:endParaRPr sz="1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214372" y="2406395"/>
            <a:ext cx="9716770" cy="3086100"/>
          </a:xfrm>
          <a:custGeom>
            <a:avLst/>
            <a:gdLst/>
            <a:ahLst/>
            <a:cxnLst/>
            <a:rect l="l" t="t" r="r" b="b"/>
            <a:pathLst>
              <a:path w="9716770" h="3086100">
                <a:moveTo>
                  <a:pt x="192024" y="1386840"/>
                </a:moveTo>
                <a:lnTo>
                  <a:pt x="160007" y="1322832"/>
                </a:lnTo>
                <a:lnTo>
                  <a:pt x="96012" y="1194816"/>
                </a:lnTo>
                <a:lnTo>
                  <a:pt x="0" y="1386840"/>
                </a:lnTo>
                <a:lnTo>
                  <a:pt x="64008" y="1386840"/>
                </a:lnTo>
                <a:lnTo>
                  <a:pt x="64008" y="1691259"/>
                </a:lnTo>
                <a:lnTo>
                  <a:pt x="0" y="1691259"/>
                </a:lnTo>
                <a:lnTo>
                  <a:pt x="96012" y="1883283"/>
                </a:lnTo>
                <a:lnTo>
                  <a:pt x="160007" y="1755267"/>
                </a:lnTo>
                <a:lnTo>
                  <a:pt x="192024" y="1691259"/>
                </a:lnTo>
                <a:lnTo>
                  <a:pt x="128016" y="1691259"/>
                </a:lnTo>
                <a:lnTo>
                  <a:pt x="128016" y="1386840"/>
                </a:lnTo>
                <a:lnTo>
                  <a:pt x="192024" y="1386840"/>
                </a:lnTo>
                <a:close/>
              </a:path>
              <a:path w="9716770" h="3086100">
                <a:moveTo>
                  <a:pt x="3524808" y="102222"/>
                </a:moveTo>
                <a:lnTo>
                  <a:pt x="3524758" y="89535"/>
                </a:lnTo>
                <a:lnTo>
                  <a:pt x="3519767" y="77812"/>
                </a:lnTo>
                <a:lnTo>
                  <a:pt x="3510978" y="69240"/>
                </a:lnTo>
                <a:lnTo>
                  <a:pt x="3499612" y="64592"/>
                </a:lnTo>
                <a:lnTo>
                  <a:pt x="3486912" y="64643"/>
                </a:lnTo>
                <a:lnTo>
                  <a:pt x="1074508" y="566762"/>
                </a:lnTo>
                <a:lnTo>
                  <a:pt x="1061466" y="504063"/>
                </a:lnTo>
                <a:lnTo>
                  <a:pt x="893064" y="637159"/>
                </a:lnTo>
                <a:lnTo>
                  <a:pt x="1100569" y="692023"/>
                </a:lnTo>
                <a:lnTo>
                  <a:pt x="1088910" y="635952"/>
                </a:lnTo>
                <a:lnTo>
                  <a:pt x="1087539" y="629386"/>
                </a:lnTo>
                <a:lnTo>
                  <a:pt x="3499993" y="127381"/>
                </a:lnTo>
                <a:lnTo>
                  <a:pt x="3511639" y="122351"/>
                </a:lnTo>
                <a:lnTo>
                  <a:pt x="3520186" y="113563"/>
                </a:lnTo>
                <a:lnTo>
                  <a:pt x="3524808" y="102222"/>
                </a:lnTo>
                <a:close/>
              </a:path>
              <a:path w="9716770" h="3086100">
                <a:moveTo>
                  <a:pt x="3969385" y="2941320"/>
                </a:moveTo>
                <a:lnTo>
                  <a:pt x="3905377" y="2909316"/>
                </a:lnTo>
                <a:lnTo>
                  <a:pt x="3777361" y="2845308"/>
                </a:lnTo>
                <a:lnTo>
                  <a:pt x="3777361" y="2909316"/>
                </a:lnTo>
                <a:lnTo>
                  <a:pt x="1290828" y="2909316"/>
                </a:lnTo>
                <a:lnTo>
                  <a:pt x="1278369" y="2911843"/>
                </a:lnTo>
                <a:lnTo>
                  <a:pt x="1268196" y="2918701"/>
                </a:lnTo>
                <a:lnTo>
                  <a:pt x="1261338" y="2928874"/>
                </a:lnTo>
                <a:lnTo>
                  <a:pt x="1258824" y="2941320"/>
                </a:lnTo>
                <a:lnTo>
                  <a:pt x="1261338" y="2953778"/>
                </a:lnTo>
                <a:lnTo>
                  <a:pt x="1268196" y="2963951"/>
                </a:lnTo>
                <a:lnTo>
                  <a:pt x="1278369" y="2970809"/>
                </a:lnTo>
                <a:lnTo>
                  <a:pt x="1290828" y="2973324"/>
                </a:lnTo>
                <a:lnTo>
                  <a:pt x="3777361" y="2973324"/>
                </a:lnTo>
                <a:lnTo>
                  <a:pt x="3777361" y="3037332"/>
                </a:lnTo>
                <a:lnTo>
                  <a:pt x="3905377" y="2973324"/>
                </a:lnTo>
                <a:lnTo>
                  <a:pt x="3969385" y="2941320"/>
                </a:lnTo>
                <a:close/>
              </a:path>
              <a:path w="9716770" h="3086100">
                <a:moveTo>
                  <a:pt x="7044690" y="96012"/>
                </a:moveTo>
                <a:lnTo>
                  <a:pt x="7042188" y="83566"/>
                </a:lnTo>
                <a:lnTo>
                  <a:pt x="7035355" y="73393"/>
                </a:lnTo>
                <a:lnTo>
                  <a:pt x="7025183" y="66535"/>
                </a:lnTo>
                <a:lnTo>
                  <a:pt x="7012686" y="64008"/>
                </a:lnTo>
                <a:lnTo>
                  <a:pt x="5766816" y="64008"/>
                </a:lnTo>
                <a:lnTo>
                  <a:pt x="5766816" y="0"/>
                </a:lnTo>
                <a:lnTo>
                  <a:pt x="5574792" y="96012"/>
                </a:lnTo>
                <a:lnTo>
                  <a:pt x="5766816" y="192024"/>
                </a:lnTo>
                <a:lnTo>
                  <a:pt x="5766816" y="128016"/>
                </a:lnTo>
                <a:lnTo>
                  <a:pt x="7012686" y="128016"/>
                </a:lnTo>
                <a:lnTo>
                  <a:pt x="7025183" y="125501"/>
                </a:lnTo>
                <a:lnTo>
                  <a:pt x="7035343" y="118643"/>
                </a:lnTo>
                <a:lnTo>
                  <a:pt x="7042188" y="108470"/>
                </a:lnTo>
                <a:lnTo>
                  <a:pt x="7044690" y="96012"/>
                </a:lnTo>
                <a:close/>
              </a:path>
              <a:path w="9716770" h="3086100">
                <a:moveTo>
                  <a:pt x="7045833" y="1169289"/>
                </a:moveTo>
                <a:lnTo>
                  <a:pt x="7015861" y="1135380"/>
                </a:lnTo>
                <a:lnTo>
                  <a:pt x="1086739" y="760476"/>
                </a:lnTo>
                <a:lnTo>
                  <a:pt x="1086866" y="758444"/>
                </a:lnTo>
                <a:lnTo>
                  <a:pt x="1090803" y="696595"/>
                </a:lnTo>
                <a:lnTo>
                  <a:pt x="893064" y="780288"/>
                </a:lnTo>
                <a:lnTo>
                  <a:pt x="1078611" y="888238"/>
                </a:lnTo>
                <a:lnTo>
                  <a:pt x="1082675" y="824344"/>
                </a:lnTo>
                <a:lnTo>
                  <a:pt x="7011797" y="1199273"/>
                </a:lnTo>
                <a:lnTo>
                  <a:pt x="7024395" y="1197495"/>
                </a:lnTo>
                <a:lnTo>
                  <a:pt x="7035000" y="1191285"/>
                </a:lnTo>
                <a:lnTo>
                  <a:pt x="7042505" y="1181569"/>
                </a:lnTo>
                <a:lnTo>
                  <a:pt x="7045833" y="1169289"/>
                </a:lnTo>
                <a:close/>
              </a:path>
              <a:path w="9716770" h="3086100">
                <a:moveTo>
                  <a:pt x="7457059" y="2445105"/>
                </a:moveTo>
                <a:lnTo>
                  <a:pt x="7452677" y="2433663"/>
                </a:lnTo>
                <a:lnTo>
                  <a:pt x="7444283" y="2424709"/>
                </a:lnTo>
                <a:lnTo>
                  <a:pt x="7432675" y="2419477"/>
                </a:lnTo>
                <a:lnTo>
                  <a:pt x="1015771" y="947483"/>
                </a:lnTo>
                <a:lnTo>
                  <a:pt x="1017498" y="939990"/>
                </a:lnTo>
                <a:lnTo>
                  <a:pt x="1030097" y="885063"/>
                </a:lnTo>
                <a:lnTo>
                  <a:pt x="821436" y="935736"/>
                </a:lnTo>
                <a:lnTo>
                  <a:pt x="987171" y="1072261"/>
                </a:lnTo>
                <a:lnTo>
                  <a:pt x="1001483" y="1009827"/>
                </a:lnTo>
                <a:lnTo>
                  <a:pt x="7418324" y="2481834"/>
                </a:lnTo>
                <a:lnTo>
                  <a:pt x="7431049" y="2482227"/>
                </a:lnTo>
                <a:lnTo>
                  <a:pt x="7442492" y="2477833"/>
                </a:lnTo>
                <a:lnTo>
                  <a:pt x="7451445" y="2469451"/>
                </a:lnTo>
                <a:lnTo>
                  <a:pt x="7456678" y="2457831"/>
                </a:lnTo>
                <a:lnTo>
                  <a:pt x="7457059" y="2445105"/>
                </a:lnTo>
                <a:close/>
              </a:path>
              <a:path w="9716770" h="3086100">
                <a:moveTo>
                  <a:pt x="7477633" y="2990088"/>
                </a:moveTo>
                <a:lnTo>
                  <a:pt x="7413625" y="2958084"/>
                </a:lnTo>
                <a:lnTo>
                  <a:pt x="7285609" y="2894076"/>
                </a:lnTo>
                <a:lnTo>
                  <a:pt x="7285609" y="2958084"/>
                </a:lnTo>
                <a:lnTo>
                  <a:pt x="5109972" y="2958084"/>
                </a:lnTo>
                <a:lnTo>
                  <a:pt x="5097513" y="2960611"/>
                </a:lnTo>
                <a:lnTo>
                  <a:pt x="5087340" y="2967469"/>
                </a:lnTo>
                <a:lnTo>
                  <a:pt x="5080482" y="2977642"/>
                </a:lnTo>
                <a:lnTo>
                  <a:pt x="5077968" y="2990088"/>
                </a:lnTo>
                <a:lnTo>
                  <a:pt x="5080482" y="3002546"/>
                </a:lnTo>
                <a:lnTo>
                  <a:pt x="5087340" y="3012719"/>
                </a:lnTo>
                <a:lnTo>
                  <a:pt x="5097513" y="3019577"/>
                </a:lnTo>
                <a:lnTo>
                  <a:pt x="5109972" y="3022092"/>
                </a:lnTo>
                <a:lnTo>
                  <a:pt x="7285609" y="3022092"/>
                </a:lnTo>
                <a:lnTo>
                  <a:pt x="7285609" y="3086100"/>
                </a:lnTo>
                <a:lnTo>
                  <a:pt x="7413625" y="3022092"/>
                </a:lnTo>
                <a:lnTo>
                  <a:pt x="7477633" y="2990088"/>
                </a:lnTo>
                <a:close/>
              </a:path>
              <a:path w="9716770" h="3086100">
                <a:moveTo>
                  <a:pt x="9716516" y="316992"/>
                </a:moveTo>
                <a:lnTo>
                  <a:pt x="9713989" y="304546"/>
                </a:lnTo>
                <a:lnTo>
                  <a:pt x="9707131" y="294373"/>
                </a:lnTo>
                <a:lnTo>
                  <a:pt x="9696958" y="287515"/>
                </a:lnTo>
                <a:lnTo>
                  <a:pt x="9684512" y="284988"/>
                </a:lnTo>
                <a:lnTo>
                  <a:pt x="9393936" y="284988"/>
                </a:lnTo>
                <a:lnTo>
                  <a:pt x="9393936" y="220980"/>
                </a:lnTo>
                <a:lnTo>
                  <a:pt x="9201912" y="316992"/>
                </a:lnTo>
                <a:lnTo>
                  <a:pt x="9393936" y="413004"/>
                </a:lnTo>
                <a:lnTo>
                  <a:pt x="9393936" y="348996"/>
                </a:lnTo>
                <a:lnTo>
                  <a:pt x="9652508" y="348996"/>
                </a:lnTo>
                <a:lnTo>
                  <a:pt x="9652508" y="2958350"/>
                </a:lnTo>
                <a:lnTo>
                  <a:pt x="8851379" y="2958350"/>
                </a:lnTo>
                <a:lnTo>
                  <a:pt x="8838933" y="2960865"/>
                </a:lnTo>
                <a:lnTo>
                  <a:pt x="8828761" y="2967723"/>
                </a:lnTo>
                <a:lnTo>
                  <a:pt x="8821903" y="2977896"/>
                </a:lnTo>
                <a:lnTo>
                  <a:pt x="8819388" y="2990342"/>
                </a:lnTo>
                <a:lnTo>
                  <a:pt x="8821903" y="3002851"/>
                </a:lnTo>
                <a:lnTo>
                  <a:pt x="8828761" y="3013024"/>
                </a:lnTo>
                <a:lnTo>
                  <a:pt x="8838933" y="3019856"/>
                </a:lnTo>
                <a:lnTo>
                  <a:pt x="8851392" y="3022346"/>
                </a:lnTo>
                <a:lnTo>
                  <a:pt x="9684512" y="3022346"/>
                </a:lnTo>
                <a:lnTo>
                  <a:pt x="9696958" y="3019856"/>
                </a:lnTo>
                <a:lnTo>
                  <a:pt x="9707131" y="3013024"/>
                </a:lnTo>
                <a:lnTo>
                  <a:pt x="9713989" y="3002851"/>
                </a:lnTo>
                <a:lnTo>
                  <a:pt x="9716516" y="2990342"/>
                </a:lnTo>
                <a:lnTo>
                  <a:pt x="9716516" y="2958350"/>
                </a:lnTo>
                <a:lnTo>
                  <a:pt x="9716516" y="349008"/>
                </a:lnTo>
                <a:lnTo>
                  <a:pt x="9716516" y="316992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375005" y="3820414"/>
            <a:ext cx="16421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77825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latin typeface="Verdana" panose="020B0604030504040204"/>
                <a:cs typeface="Verdana" panose="020B0604030504040204"/>
              </a:rPr>
              <a:t>Analysis  </a:t>
            </a:r>
            <a:r>
              <a:rPr sz="1800" spc="-170" dirty="0">
                <a:latin typeface="Verdana" panose="020B0604030504040204"/>
                <a:cs typeface="Verdana" panose="020B0604030504040204"/>
              </a:rPr>
              <a:t>U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-70" dirty="0">
                <a:latin typeface="Verdana" panose="020B0604030504040204"/>
                <a:cs typeface="Verdana" panose="020B0604030504040204"/>
              </a:rPr>
              <a:t>der</a:t>
            </a:r>
            <a:r>
              <a:rPr sz="1800" spc="-75" dirty="0">
                <a:latin typeface="Verdana" panose="020B0604030504040204"/>
                <a:cs typeface="Verdana" panose="020B0604030504040204"/>
              </a:rPr>
              <a:t>s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150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-25" dirty="0">
                <a:latin typeface="Verdana" panose="020B0604030504040204"/>
                <a:cs typeface="Verdana" panose="020B0604030504040204"/>
              </a:rPr>
              <a:t>d</a:t>
            </a:r>
            <a:r>
              <a:rPr sz="1800" spc="15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g</a:t>
            </a:r>
            <a:endParaRPr sz="1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46759" y="2276601"/>
            <a:ext cx="18770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1115695" algn="l"/>
              </a:tabLst>
            </a:pPr>
            <a:r>
              <a:rPr sz="2700" spc="-37" baseline="3000" dirty="0">
                <a:latin typeface="Verdana" panose="020B0604030504040204"/>
                <a:cs typeface="Verdana" panose="020B0604030504040204"/>
              </a:rPr>
              <a:t>Problem	</a:t>
            </a:r>
            <a:r>
              <a:rPr sz="2000" b="1" dirty="0">
                <a:latin typeface="Gothic Uralic"/>
                <a:cs typeface="Gothic Uralic"/>
              </a:rPr>
              <a:t>?</a:t>
            </a:r>
            <a:r>
              <a:rPr sz="2000" b="1" spc="-229" dirty="0">
                <a:latin typeface="Gothic Uralic"/>
                <a:cs typeface="Gothic Uralic"/>
              </a:rPr>
              <a:t> </a:t>
            </a:r>
            <a:r>
              <a:rPr sz="3000" b="1" baseline="43000" dirty="0">
                <a:latin typeface="Gothic Uralic"/>
                <a:cs typeface="Gothic Uralic"/>
              </a:rPr>
              <a:t>?</a:t>
            </a:r>
            <a:r>
              <a:rPr sz="3000" b="1" spc="-150" baseline="43000" dirty="0">
                <a:latin typeface="Gothic Uralic"/>
                <a:cs typeface="Gothic Uralic"/>
              </a:rPr>
              <a:t> </a:t>
            </a:r>
            <a:r>
              <a:rPr sz="3000" b="1" baseline="-10000" dirty="0">
                <a:latin typeface="Gothic Uralic"/>
                <a:cs typeface="Gothic Uralic"/>
              </a:rPr>
              <a:t>?</a:t>
            </a:r>
            <a:r>
              <a:rPr sz="3000" b="1" spc="-345" baseline="-10000" dirty="0">
                <a:latin typeface="Gothic Uralic"/>
                <a:cs typeface="Gothic Uralic"/>
              </a:rPr>
              <a:t> </a:t>
            </a:r>
            <a:r>
              <a:rPr sz="3000" b="1" baseline="35000" dirty="0">
                <a:latin typeface="Gothic Uralic"/>
                <a:cs typeface="Gothic Uralic"/>
              </a:rPr>
              <a:t>?</a:t>
            </a:r>
            <a:endParaRPr sz="3000" baseline="35000">
              <a:latin typeface="Gothic Uralic"/>
              <a:cs typeface="Gothic Uralic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548889" y="2358008"/>
            <a:ext cx="1682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Gothic Uralic"/>
                <a:cs typeface="Gothic Uralic"/>
              </a:rPr>
              <a:t>?</a:t>
            </a:r>
            <a:endParaRPr sz="2000">
              <a:latin typeface="Gothic Uralic"/>
              <a:cs typeface="Gothic Uralic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743190" y="4007866"/>
            <a:ext cx="775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latin typeface="Verdana" panose="020B0604030504040204"/>
                <a:cs typeface="Verdana" panose="020B0604030504040204"/>
              </a:rPr>
              <a:t>Testing</a:t>
            </a:r>
            <a:endParaRPr sz="1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170926" y="3146805"/>
            <a:ext cx="775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latin typeface="Verdana" panose="020B0604030504040204"/>
                <a:cs typeface="Verdana" panose="020B0604030504040204"/>
              </a:rPr>
              <a:t>Testing</a:t>
            </a:r>
            <a:endParaRPr sz="1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358132" y="2215134"/>
            <a:ext cx="775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latin typeface="Verdana" panose="020B0604030504040204"/>
                <a:cs typeface="Verdana" panose="020B0604030504040204"/>
              </a:rPr>
              <a:t>Testing</a:t>
            </a:r>
            <a:endParaRPr sz="180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6797040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9000" y="165100"/>
            <a:ext cx="9017000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Programming</a:t>
            </a:r>
            <a:r>
              <a:rPr spc="-45" dirty="0"/>
              <a:t> </a:t>
            </a:r>
            <a:r>
              <a:rPr spc="-5" dirty="0"/>
              <a:t>languages</a:t>
            </a:r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914400" y="1371600"/>
            <a:ext cx="10260965" cy="4937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Which</a:t>
            </a:r>
            <a:r>
              <a:rPr sz="20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programming</a:t>
            </a:r>
            <a:r>
              <a:rPr sz="2000" spc="-1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languages</a:t>
            </a:r>
            <a:r>
              <a:rPr sz="2000" spc="-1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are</a:t>
            </a:r>
            <a:r>
              <a:rPr sz="2000" spc="-1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we</a:t>
            </a:r>
            <a:r>
              <a:rPr sz="2000" spc="-1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going</a:t>
            </a:r>
            <a:r>
              <a:rPr sz="20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2000" spc="-1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deal</a:t>
            </a:r>
            <a:r>
              <a:rPr sz="20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with</a:t>
            </a:r>
            <a:r>
              <a:rPr sz="2000" spc="-1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</a:t>
            </a:r>
            <a:r>
              <a:rPr sz="20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this</a:t>
            </a:r>
            <a:r>
              <a:rPr sz="2000" spc="-1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module?</a:t>
            </a:r>
            <a:endParaRPr sz="20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</a:pPr>
            <a:endParaRPr sz="2000" dirty="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n-US" sz="20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 </a:t>
            </a:r>
            <a:r>
              <a:rPr sz="20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20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programming</a:t>
            </a:r>
            <a:r>
              <a:rPr sz="2000" spc="-1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language</a:t>
            </a:r>
            <a:r>
              <a:rPr sz="20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we</a:t>
            </a:r>
            <a:r>
              <a:rPr sz="20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will</a:t>
            </a:r>
            <a:r>
              <a:rPr sz="20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be</a:t>
            </a:r>
            <a:r>
              <a:rPr sz="20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focusing</a:t>
            </a:r>
            <a:r>
              <a:rPr sz="20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on</a:t>
            </a:r>
            <a:r>
              <a:rPr sz="20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</a:t>
            </a:r>
            <a:r>
              <a:rPr sz="2000" spc="-1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this</a:t>
            </a:r>
            <a:r>
              <a:rPr sz="20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module</a:t>
            </a:r>
            <a:r>
              <a:rPr sz="20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is</a:t>
            </a:r>
            <a:r>
              <a:rPr sz="20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called</a:t>
            </a:r>
            <a:r>
              <a:rPr sz="20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u="sng" spc="20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lang="en-US" sz="2000" u="sng" spc="20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,</a:t>
            </a:r>
            <a:r>
              <a:rPr sz="20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lang="en-US" sz="20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which </a:t>
            </a:r>
            <a:r>
              <a:rPr sz="2000" spc="-1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is</a:t>
            </a:r>
            <a:r>
              <a:rPr sz="20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0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general-purpose</a:t>
            </a:r>
            <a:r>
              <a:rPr sz="2000" spc="-9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programming</a:t>
            </a:r>
            <a:r>
              <a:rPr sz="2000" spc="-1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language</a:t>
            </a:r>
            <a:r>
              <a:rPr sz="20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that</a:t>
            </a:r>
            <a:r>
              <a:rPr sz="20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is</a:t>
            </a:r>
            <a:r>
              <a:rPr sz="20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highly</a:t>
            </a:r>
            <a:r>
              <a:rPr sz="20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relevant</a:t>
            </a:r>
            <a:r>
              <a:rPr sz="20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for</a:t>
            </a:r>
            <a:r>
              <a:rPr sz="20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engineering  </a:t>
            </a:r>
            <a:r>
              <a:rPr sz="2000" spc="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&amp;</a:t>
            </a:r>
            <a:r>
              <a:rPr sz="20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robotics</a:t>
            </a:r>
            <a:r>
              <a:rPr sz="20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20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also</a:t>
            </a:r>
            <a:r>
              <a:rPr sz="20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quite</a:t>
            </a:r>
            <a:r>
              <a:rPr sz="20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easy</a:t>
            </a:r>
            <a:r>
              <a:rPr sz="20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20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learn.</a:t>
            </a:r>
            <a:endParaRPr lang="en-US" sz="2000" spc="-60" dirty="0">
              <a:solidFill>
                <a:srgbClr val="252525"/>
              </a:solidFill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endParaRPr sz="2000" dirty="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030"/>
              </a:spcBef>
              <a:buFont typeface="Arial" panose="020B0604020202020204" pitchFamily="34" charset="0"/>
              <a:buChar char="•"/>
            </a:pPr>
            <a:r>
              <a:rPr lang="en-US" sz="20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 </a:t>
            </a:r>
            <a:r>
              <a:rPr sz="2000" spc="-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Later</a:t>
            </a:r>
            <a:r>
              <a:rPr sz="20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</a:t>
            </a:r>
            <a:r>
              <a:rPr sz="20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20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module,</a:t>
            </a:r>
            <a:r>
              <a:rPr sz="20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we</a:t>
            </a:r>
            <a:r>
              <a:rPr sz="20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will</a:t>
            </a:r>
            <a:r>
              <a:rPr sz="20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briefly</a:t>
            </a:r>
            <a:r>
              <a:rPr sz="20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look</a:t>
            </a:r>
            <a:r>
              <a:rPr sz="20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at</a:t>
            </a:r>
            <a:r>
              <a:rPr sz="20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0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more</a:t>
            </a:r>
            <a:r>
              <a:rPr sz="20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advanced</a:t>
            </a:r>
            <a:r>
              <a:rPr sz="20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programming</a:t>
            </a:r>
            <a:r>
              <a:rPr sz="20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endParaRPr lang="en-US" sz="2000" spc="-155" dirty="0">
              <a:solidFill>
                <a:srgbClr val="252525"/>
              </a:solidFill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030"/>
              </a:spcBef>
            </a:pPr>
            <a:r>
              <a:rPr lang="en-US" sz="20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9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framework</a:t>
            </a:r>
            <a:r>
              <a:rPr lang="en-US" sz="2000" spc="-9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called</a:t>
            </a:r>
            <a:r>
              <a:rPr sz="20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b="1" i="1" u="sng" spc="-5" dirty="0">
                <a:solidFill>
                  <a:srgbClr val="252525"/>
                </a:solidFill>
                <a:latin typeface="TeXGyreAdventor"/>
                <a:cs typeface="TeXGyreAdventor"/>
              </a:rPr>
              <a:t>object-orientation</a:t>
            </a:r>
            <a:r>
              <a:rPr sz="2000" i="1" spc="-25" dirty="0">
                <a:solidFill>
                  <a:srgbClr val="252525"/>
                </a:solidFill>
                <a:latin typeface="TeXGyreAdventor"/>
                <a:cs typeface="TeXGyreAdventor"/>
              </a:rPr>
              <a:t> </a:t>
            </a:r>
            <a:r>
              <a:rPr lang="en-US" sz="2000" i="1" spc="-25" dirty="0">
                <a:solidFill>
                  <a:srgbClr val="252525"/>
                </a:solidFill>
                <a:latin typeface="TeXGyreAdventor"/>
                <a:cs typeface="TeXGyreAdventor"/>
              </a:rPr>
              <a:t> </a:t>
            </a:r>
            <a:r>
              <a:rPr sz="2000" spc="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20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20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language</a:t>
            </a:r>
            <a:r>
              <a:rPr sz="20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b="1" u="sng" spc="-5" dirty="0">
                <a:solidFill>
                  <a:srgbClr val="252525"/>
                </a:solidFill>
                <a:latin typeface="Gothic Uralic"/>
                <a:cs typeface="Gothic Uralic"/>
              </a:rPr>
              <a:t>C++,</a:t>
            </a:r>
            <a:r>
              <a:rPr sz="2000" b="1" u="sng" spc="-10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20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which</a:t>
            </a:r>
            <a:r>
              <a:rPr sz="20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builds</a:t>
            </a:r>
            <a:r>
              <a:rPr sz="20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upon</a:t>
            </a:r>
            <a:r>
              <a:rPr sz="20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C.</a:t>
            </a:r>
            <a:r>
              <a:rPr lang="en-US" sz="2000" spc="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And </a:t>
            </a:r>
            <a:r>
              <a:rPr lang="en-US" altLang="zh-CN" sz="2000" spc="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then we will try to </a:t>
            </a:r>
            <a:r>
              <a:rPr lang="en-US" altLang="zh-CN" sz="2000" spc="25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do some coding </a:t>
            </a:r>
            <a:r>
              <a:rPr lang="en-US" altLang="zh-CN" sz="2000" spc="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based on embedded computer system, which is widely used in engineering &amp;robotics.</a:t>
            </a:r>
            <a:endParaRPr lang="en-US" altLang="zh-CN" sz="2000" spc="25" dirty="0">
              <a:solidFill>
                <a:srgbClr val="252525"/>
              </a:solidFill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030"/>
              </a:spcBef>
            </a:pPr>
            <a:endParaRPr sz="2000" dirty="0">
              <a:latin typeface="Verdana" panose="020B0604030504040204"/>
              <a:cs typeface="Verdana" panose="020B0604030504040204"/>
            </a:endParaRPr>
          </a:p>
          <a:p>
            <a:pPr marL="447675" marR="150495" indent="22225">
              <a:lnSpc>
                <a:spcPct val="100000"/>
              </a:lnSpc>
              <a:spcBef>
                <a:spcPts val="1035"/>
              </a:spcBef>
              <a:buFont typeface="Arial" panose="020B0604020202020204" pitchFamily="34" charset="0"/>
              <a:buChar char="•"/>
            </a:pPr>
            <a:r>
              <a:rPr lang="en-US" sz="20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 </a:t>
            </a:r>
            <a:r>
              <a:rPr sz="2000" spc="-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Right</a:t>
            </a:r>
            <a:r>
              <a:rPr sz="20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at</a:t>
            </a:r>
            <a:r>
              <a:rPr sz="20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20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end</a:t>
            </a:r>
            <a:r>
              <a:rPr sz="20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20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20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term,</a:t>
            </a:r>
            <a:r>
              <a:rPr sz="20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we</a:t>
            </a:r>
            <a:r>
              <a:rPr sz="20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will</a:t>
            </a:r>
            <a:r>
              <a:rPr sz="20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look</a:t>
            </a:r>
            <a:r>
              <a:rPr sz="20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at</a:t>
            </a:r>
            <a:r>
              <a:rPr sz="20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20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lower</a:t>
            </a:r>
            <a:r>
              <a:rPr sz="20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levels</a:t>
            </a:r>
            <a:r>
              <a:rPr sz="20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20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how</a:t>
            </a:r>
            <a:r>
              <a:rPr sz="20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digital</a:t>
            </a:r>
            <a:r>
              <a:rPr sz="20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computers  </a:t>
            </a:r>
            <a:r>
              <a:rPr sz="20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work</a:t>
            </a:r>
            <a:r>
              <a:rPr sz="20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20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get</a:t>
            </a:r>
            <a:r>
              <a:rPr sz="20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20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know</a:t>
            </a:r>
            <a:r>
              <a:rPr sz="20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how</a:t>
            </a:r>
            <a:r>
              <a:rPr sz="20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machine</a:t>
            </a:r>
            <a:r>
              <a:rPr sz="20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code</a:t>
            </a:r>
            <a:r>
              <a:rPr sz="20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operates</a:t>
            </a:r>
            <a:r>
              <a:rPr lang="en-US" sz="20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.</a:t>
            </a:r>
            <a:endParaRPr sz="2000" dirty="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2744724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9000" y="165100"/>
            <a:ext cx="3716655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About</a:t>
            </a:r>
            <a:r>
              <a:rPr spc="-65" dirty="0"/>
              <a:t> </a:t>
            </a:r>
            <a:r>
              <a:rPr spc="-5" dirty="0"/>
              <a:t>C</a:t>
            </a:r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838200" y="1447800"/>
            <a:ext cx="10226675" cy="307071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What </a:t>
            </a:r>
            <a:r>
              <a:rPr sz="2000" spc="-2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is</a:t>
            </a:r>
            <a:r>
              <a:rPr sz="2000" spc="-229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1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C?</a:t>
            </a:r>
            <a:endParaRPr sz="20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</a:pPr>
            <a:endParaRPr sz="2400" dirty="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sz="1800" spc="34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</a:t>
            </a:r>
            <a:r>
              <a:rPr sz="1800" spc="14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20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is</a:t>
            </a:r>
            <a:r>
              <a:rPr sz="1800" spc="-1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higher-level,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general-purpose</a:t>
            </a:r>
            <a:r>
              <a:rPr sz="18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programming</a:t>
            </a:r>
            <a:r>
              <a:rPr sz="1800" spc="-1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language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035"/>
              </a:spcBef>
              <a:buFont typeface="Arial" panose="020B0604020202020204" pitchFamily="34" charset="0"/>
              <a:buChar char="•"/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spc="20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1800" spc="-3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is </a:t>
            </a:r>
            <a:r>
              <a:rPr sz="18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imperative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030"/>
              </a:spcBef>
              <a:buFont typeface="Arial" panose="020B0604020202020204" pitchFamily="34" charset="0"/>
              <a:buChar char="•"/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spc="20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1800" spc="-3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is </a:t>
            </a:r>
            <a:r>
              <a:rPr sz="18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procedural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035"/>
              </a:spcBef>
              <a:buFont typeface="Arial" panose="020B0604020202020204" pitchFamily="34" charset="0"/>
              <a:buChar char="•"/>
            </a:pPr>
            <a:r>
              <a:rPr sz="1800" spc="34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</a:t>
            </a:r>
            <a:r>
              <a:rPr sz="1800" spc="15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20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has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instructions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that</a:t>
            </a:r>
            <a:r>
              <a:rPr sz="18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humans</a:t>
            </a:r>
            <a:r>
              <a:rPr sz="18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can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read</a:t>
            </a:r>
            <a:r>
              <a:rPr sz="18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arrange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(human-readable</a:t>
            </a:r>
            <a:r>
              <a:rPr sz="1800" spc="-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code)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which</a:t>
            </a:r>
            <a:r>
              <a:rPr lang="en-US" sz="1800" spc="-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can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then</a:t>
            </a:r>
            <a:r>
              <a:rPr sz="1800" spc="-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be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turned</a:t>
            </a:r>
            <a:r>
              <a:rPr sz="1800" spc="-9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into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those</a:t>
            </a:r>
            <a:r>
              <a:rPr sz="1800" spc="-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that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machines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can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carry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out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(machine</a:t>
            </a:r>
            <a:r>
              <a:rPr sz="1800" spc="-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code)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035"/>
              </a:spcBef>
              <a:buFont typeface="Arial" panose="020B0604020202020204" pitchFamily="34" charset="0"/>
              <a:buChar char="•"/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</a:t>
            </a:r>
            <a:r>
              <a:rPr sz="1800" spc="16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Variants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20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are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used</a:t>
            </a:r>
            <a:r>
              <a:rPr sz="18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program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microcontrollers</a:t>
            </a:r>
            <a:r>
              <a:rPr sz="18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embedded</a:t>
            </a:r>
            <a:r>
              <a:rPr sz="18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systems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56588" y="4788408"/>
            <a:ext cx="2154936" cy="1618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10" name="object 10"/>
          <p:cNvGrpSpPr/>
          <p:nvPr/>
        </p:nvGrpSpPr>
        <p:grpSpPr>
          <a:xfrm>
            <a:off x="6096000" y="4009644"/>
            <a:ext cx="5713730" cy="2525395"/>
            <a:chOff x="6096000" y="4009644"/>
            <a:chExt cx="5713730" cy="2525395"/>
          </a:xfrm>
        </p:grpSpPr>
        <p:sp>
          <p:nvSpPr>
            <p:cNvPr id="11" name="object 11"/>
            <p:cNvSpPr/>
            <p:nvPr/>
          </p:nvSpPr>
          <p:spPr>
            <a:xfrm>
              <a:off x="10335767" y="4009644"/>
              <a:ext cx="1473707" cy="252526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6096000" y="4919472"/>
              <a:ext cx="1883663" cy="141274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445" y="165735"/>
            <a:ext cx="12201525" cy="1010920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3639311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9000" y="165100"/>
            <a:ext cx="5326380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Hello</a:t>
            </a:r>
            <a:r>
              <a:rPr spc="-40" dirty="0"/>
              <a:t> </a:t>
            </a:r>
            <a:r>
              <a:rPr spc="-5" dirty="0"/>
              <a:t>World!</a:t>
            </a:r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1447800" y="1981200"/>
            <a:ext cx="5690870" cy="190629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It’s </a:t>
            </a:r>
            <a:r>
              <a:rPr sz="20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time </a:t>
            </a:r>
            <a:r>
              <a:rPr sz="2000" spc="-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2000" spc="-5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write </a:t>
            </a:r>
            <a:r>
              <a:rPr sz="2000" spc="-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our </a:t>
            </a:r>
            <a:r>
              <a:rPr sz="2000" spc="-1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first </a:t>
            </a:r>
            <a:r>
              <a:rPr sz="20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program!</a:t>
            </a:r>
            <a:endParaRPr sz="20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</a:pPr>
            <a:endParaRPr sz="2400" dirty="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030"/>
              </a:spcBef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</a:t>
            </a:r>
            <a:r>
              <a:rPr sz="1800" spc="15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Open</a:t>
            </a:r>
            <a:r>
              <a:rPr sz="18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8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Quickstart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introduction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DevC++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035"/>
              </a:spcBef>
            </a:pPr>
            <a:r>
              <a:rPr sz="1800" spc="34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spc="-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Run</a:t>
            </a:r>
            <a:r>
              <a:rPr sz="1800" spc="-3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DevC++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035"/>
              </a:spcBef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</a:t>
            </a:r>
            <a:r>
              <a:rPr sz="1800" spc="14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Create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helloworld</a:t>
            </a:r>
            <a:r>
              <a:rPr sz="18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program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3639311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9000" y="165100"/>
            <a:ext cx="5347970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Hello</a:t>
            </a:r>
            <a:r>
              <a:rPr spc="-40" dirty="0"/>
              <a:t> </a:t>
            </a:r>
            <a:r>
              <a:rPr spc="-5" dirty="0"/>
              <a:t>World!</a:t>
            </a:r>
            <a:endParaRPr spc="-5" dirty="0"/>
          </a:p>
        </p:txBody>
      </p:sp>
      <p:sp>
        <p:nvSpPr>
          <p:cNvPr id="7" name="object 7"/>
          <p:cNvSpPr/>
          <p:nvPr/>
        </p:nvSpPr>
        <p:spPr>
          <a:xfrm>
            <a:off x="704087" y="1362455"/>
            <a:ext cx="4553712" cy="14676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97737" y="1474724"/>
            <a:ext cx="4190365" cy="11779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229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Your </a:t>
            </a:r>
            <a:r>
              <a:rPr sz="2000" b="1" i="1" spc="-2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first</a:t>
            </a:r>
            <a:r>
              <a:rPr sz="2000" b="1" i="1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b="1" i="1" spc="-1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program</a:t>
            </a:r>
            <a:endParaRPr sz="20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</a:pPr>
            <a:endParaRPr sz="2400" dirty="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590"/>
              </a:spcBef>
            </a:pPr>
            <a:r>
              <a:rPr sz="1800" spc="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 </a:t>
            </a:r>
            <a:r>
              <a:rPr sz="18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(very) </a:t>
            </a:r>
            <a:r>
              <a:rPr sz="1800" spc="-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simple </a:t>
            </a:r>
            <a:r>
              <a:rPr sz="1800" spc="-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Hello-World</a:t>
            </a:r>
            <a:r>
              <a:rPr sz="1800" spc="-4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–program: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84503" y="3188207"/>
            <a:ext cx="3781425" cy="2585085"/>
          </a:xfrm>
          <a:custGeom>
            <a:avLst/>
            <a:gdLst/>
            <a:ahLst/>
            <a:cxnLst/>
            <a:rect l="l" t="t" r="r" b="b"/>
            <a:pathLst>
              <a:path w="3781425" h="2585085">
                <a:moveTo>
                  <a:pt x="3781044" y="0"/>
                </a:moveTo>
                <a:lnTo>
                  <a:pt x="0" y="0"/>
                </a:lnTo>
                <a:lnTo>
                  <a:pt x="0" y="2584704"/>
                </a:lnTo>
                <a:lnTo>
                  <a:pt x="3781044" y="2584704"/>
                </a:lnTo>
                <a:lnTo>
                  <a:pt x="378104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1062634" y="3193796"/>
            <a:ext cx="2484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ourier New" panose="02070309020205020404"/>
                <a:cs typeface="Courier New" panose="02070309020205020404"/>
              </a:rPr>
              <a:t>#include</a:t>
            </a:r>
            <a:r>
              <a:rPr sz="1800" spc="-6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10" dirty="0">
                <a:latin typeface="Courier New" panose="02070309020205020404"/>
                <a:cs typeface="Courier New" panose="02070309020205020404"/>
              </a:rPr>
              <a:t>&lt;stdio.h&gt;</a:t>
            </a:r>
            <a:endParaRPr sz="1800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62634" y="3742690"/>
            <a:ext cx="356552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ourier New" panose="02070309020205020404"/>
                <a:cs typeface="Courier New" panose="02070309020205020404"/>
              </a:rPr>
              <a:t>main()</a:t>
            </a:r>
            <a:endParaRPr sz="1800" dirty="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ourier New" panose="02070309020205020404"/>
                <a:cs typeface="Courier New" panose="02070309020205020404"/>
              </a:rPr>
              <a:t>{</a:t>
            </a:r>
            <a:endParaRPr sz="1800" dirty="0">
              <a:latin typeface="Courier New" panose="02070309020205020404"/>
              <a:cs typeface="Courier New" panose="02070309020205020404"/>
            </a:endParaRPr>
          </a:p>
          <a:p>
            <a:pPr marL="413385">
              <a:lnSpc>
                <a:spcPct val="100000"/>
              </a:lnSpc>
            </a:pPr>
            <a:r>
              <a:rPr sz="1800" spc="-10" dirty="0">
                <a:latin typeface="Courier New" panose="02070309020205020404"/>
                <a:cs typeface="Courier New" panose="02070309020205020404"/>
              </a:rPr>
              <a:t>printf("Hello</a:t>
            </a:r>
            <a:r>
              <a:rPr sz="1800" spc="-7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10" dirty="0">
                <a:latin typeface="Courier New" panose="02070309020205020404"/>
                <a:cs typeface="Courier New" panose="02070309020205020404"/>
              </a:rPr>
              <a:t>World!");</a:t>
            </a:r>
            <a:endParaRPr sz="1800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63421" y="4839665"/>
            <a:ext cx="13938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ourier New" panose="02070309020205020404"/>
                <a:cs typeface="Courier New" panose="02070309020205020404"/>
              </a:rPr>
              <a:t>getchar();</a:t>
            </a:r>
            <a:endParaRPr sz="1800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62634" y="5388965"/>
            <a:ext cx="163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urier New" panose="02070309020205020404"/>
                <a:cs typeface="Courier New" panose="02070309020205020404"/>
              </a:rPr>
              <a:t>}</a:t>
            </a:r>
            <a:endParaRPr sz="1800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943100" y="3340607"/>
            <a:ext cx="3982720" cy="2292350"/>
          </a:xfrm>
          <a:custGeom>
            <a:avLst/>
            <a:gdLst/>
            <a:ahLst/>
            <a:cxnLst/>
            <a:rect l="l" t="t" r="r" b="b"/>
            <a:pathLst>
              <a:path w="3982720" h="2292350">
                <a:moveTo>
                  <a:pt x="3980942" y="34544"/>
                </a:moveTo>
                <a:lnTo>
                  <a:pt x="3978148" y="31750"/>
                </a:lnTo>
                <a:lnTo>
                  <a:pt x="2107692" y="31750"/>
                </a:lnTo>
                <a:lnTo>
                  <a:pt x="2107692" y="0"/>
                </a:lnTo>
                <a:lnTo>
                  <a:pt x="2031492" y="38100"/>
                </a:lnTo>
                <a:lnTo>
                  <a:pt x="2107692" y="76200"/>
                </a:lnTo>
                <a:lnTo>
                  <a:pt x="2107692" y="44450"/>
                </a:lnTo>
                <a:lnTo>
                  <a:pt x="3978148" y="44450"/>
                </a:lnTo>
                <a:lnTo>
                  <a:pt x="3980942" y="41656"/>
                </a:lnTo>
                <a:lnTo>
                  <a:pt x="3980942" y="34544"/>
                </a:lnTo>
                <a:close/>
              </a:path>
              <a:path w="3982720" h="2292350">
                <a:moveTo>
                  <a:pt x="3981577" y="769747"/>
                </a:moveTo>
                <a:lnTo>
                  <a:pt x="3978910" y="766699"/>
                </a:lnTo>
                <a:lnTo>
                  <a:pt x="3975354" y="766572"/>
                </a:lnTo>
                <a:lnTo>
                  <a:pt x="76441" y="579475"/>
                </a:lnTo>
                <a:lnTo>
                  <a:pt x="76466" y="578739"/>
                </a:lnTo>
                <a:lnTo>
                  <a:pt x="77978" y="547751"/>
                </a:lnTo>
                <a:lnTo>
                  <a:pt x="0" y="582168"/>
                </a:lnTo>
                <a:lnTo>
                  <a:pt x="74295" y="623824"/>
                </a:lnTo>
                <a:lnTo>
                  <a:pt x="75819" y="592188"/>
                </a:lnTo>
                <a:lnTo>
                  <a:pt x="3974846" y="779272"/>
                </a:lnTo>
                <a:lnTo>
                  <a:pt x="3978275" y="779399"/>
                </a:lnTo>
                <a:lnTo>
                  <a:pt x="3981323" y="776732"/>
                </a:lnTo>
                <a:lnTo>
                  <a:pt x="3981577" y="769747"/>
                </a:lnTo>
                <a:close/>
              </a:path>
              <a:path w="3982720" h="2292350">
                <a:moveTo>
                  <a:pt x="3982339" y="2282850"/>
                </a:moveTo>
                <a:lnTo>
                  <a:pt x="3980180" y="2279510"/>
                </a:lnTo>
                <a:lnTo>
                  <a:pt x="1063561" y="1718056"/>
                </a:lnTo>
                <a:lnTo>
                  <a:pt x="1064158" y="1715008"/>
                </a:lnTo>
                <a:lnTo>
                  <a:pt x="1069594" y="1686941"/>
                </a:lnTo>
                <a:lnTo>
                  <a:pt x="987552" y="1709928"/>
                </a:lnTo>
                <a:lnTo>
                  <a:pt x="1055116" y="1761744"/>
                </a:lnTo>
                <a:lnTo>
                  <a:pt x="1061135" y="1730629"/>
                </a:lnTo>
                <a:lnTo>
                  <a:pt x="3977767" y="2291981"/>
                </a:lnTo>
                <a:lnTo>
                  <a:pt x="3981069" y="2289733"/>
                </a:lnTo>
                <a:lnTo>
                  <a:pt x="3982339" y="2282850"/>
                </a:lnTo>
                <a:close/>
              </a:path>
              <a:path w="3982720" h="2292350">
                <a:moveTo>
                  <a:pt x="3982593" y="1505966"/>
                </a:moveTo>
                <a:lnTo>
                  <a:pt x="3980434" y="1502664"/>
                </a:lnTo>
                <a:lnTo>
                  <a:pt x="2768676" y="1238415"/>
                </a:lnTo>
                <a:lnTo>
                  <a:pt x="2769438" y="1234948"/>
                </a:lnTo>
                <a:lnTo>
                  <a:pt x="2775458" y="1207389"/>
                </a:lnTo>
                <a:lnTo>
                  <a:pt x="2692908" y="1228344"/>
                </a:lnTo>
                <a:lnTo>
                  <a:pt x="2759202" y="1281811"/>
                </a:lnTo>
                <a:lnTo>
                  <a:pt x="2765983" y="1250734"/>
                </a:lnTo>
                <a:lnTo>
                  <a:pt x="3977640" y="1515110"/>
                </a:lnTo>
                <a:lnTo>
                  <a:pt x="3981069" y="1512824"/>
                </a:lnTo>
                <a:lnTo>
                  <a:pt x="3982593" y="1505966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 txBox="1"/>
          <p:nvPr/>
        </p:nvSpPr>
        <p:spPr>
          <a:xfrm>
            <a:off x="5997702" y="3216655"/>
            <a:ext cx="5748020" cy="3378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Loads</a:t>
            </a:r>
            <a:r>
              <a:rPr sz="1800" spc="-12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standard</a:t>
            </a:r>
            <a:r>
              <a:rPr sz="1800" spc="-11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functionality</a:t>
            </a:r>
            <a:r>
              <a:rPr sz="1800" spc="-15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7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for</a:t>
            </a:r>
            <a:r>
              <a:rPr sz="1800" spc="-15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4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us</a:t>
            </a:r>
            <a:r>
              <a:rPr sz="1800" spc="-13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1800" spc="-12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9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be</a:t>
            </a:r>
            <a:r>
              <a:rPr sz="1800" spc="-14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able</a:t>
            </a:r>
            <a:r>
              <a:rPr sz="1800" spc="-14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to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</a:pPr>
            <a:r>
              <a:rPr sz="1800" spc="-8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print </a:t>
            </a:r>
            <a:r>
              <a:rPr sz="1800" spc="-8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text </a:t>
            </a:r>
            <a:r>
              <a:rPr sz="180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onto </a:t>
            </a:r>
            <a:r>
              <a:rPr sz="1800" spc="-2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800" spc="-33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4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screen.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sz="1800" spc="-10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800" spc="-114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2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block</a:t>
            </a:r>
            <a:r>
              <a:rPr sz="1800" spc="-15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800" spc="-15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2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code</a:t>
            </a:r>
            <a:r>
              <a:rPr sz="1800" spc="-12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following</a:t>
            </a:r>
            <a:r>
              <a:rPr sz="1800" spc="-14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4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“main()”</a:t>
            </a:r>
            <a:r>
              <a:rPr sz="1800" spc="-8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0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will</a:t>
            </a:r>
            <a:r>
              <a:rPr sz="1800" spc="-13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9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be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3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executed</a:t>
            </a:r>
            <a:r>
              <a:rPr sz="1800" spc="-10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automatically</a:t>
            </a:r>
            <a:r>
              <a:rPr sz="1800" spc="-16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when</a:t>
            </a:r>
            <a:r>
              <a:rPr sz="1800" spc="-9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800" spc="-12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0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run</a:t>
            </a:r>
            <a:r>
              <a:rPr sz="1800" spc="-14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800" spc="-12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program.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12700" marR="484505">
              <a:lnSpc>
                <a:spcPct val="100000"/>
              </a:lnSpc>
              <a:spcBef>
                <a:spcPts val="1470"/>
              </a:spcBef>
            </a:pPr>
            <a:r>
              <a:rPr sz="1800" spc="-13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Prints</a:t>
            </a:r>
            <a:r>
              <a:rPr sz="1800" spc="-14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800" spc="-9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text</a:t>
            </a:r>
            <a:r>
              <a:rPr sz="1800" spc="-12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specified</a:t>
            </a:r>
            <a:r>
              <a:rPr sz="1800" spc="-15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in</a:t>
            </a:r>
            <a:r>
              <a:rPr sz="1800" spc="-15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800" spc="-11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brackets</a:t>
            </a:r>
            <a:r>
              <a:rPr sz="1800" spc="-11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onto</a:t>
            </a:r>
            <a:r>
              <a:rPr sz="1800" spc="-12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the  </a:t>
            </a:r>
            <a:r>
              <a:rPr sz="1800" spc="-2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standard </a:t>
            </a:r>
            <a:r>
              <a:rPr sz="1800" spc="-2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output </a:t>
            </a:r>
            <a:r>
              <a:rPr sz="1800" spc="5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device</a:t>
            </a:r>
            <a:r>
              <a:rPr sz="1800" spc="-34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7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(screen).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22860" marR="81915">
              <a:lnSpc>
                <a:spcPct val="100000"/>
              </a:lnSpc>
              <a:spcBef>
                <a:spcPts val="1845"/>
              </a:spcBef>
            </a:pPr>
            <a:r>
              <a:rPr sz="1800" spc="-9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Waits </a:t>
            </a:r>
            <a:r>
              <a:rPr sz="1800" spc="-7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for </a:t>
            </a:r>
            <a:r>
              <a:rPr sz="1800" spc="14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a </a:t>
            </a:r>
            <a:r>
              <a:rPr sz="1800" spc="-5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key </a:t>
            </a:r>
            <a:r>
              <a:rPr sz="1800" spc="-11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press </a:t>
            </a:r>
            <a:r>
              <a:rPr sz="1800" spc="-3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(we </a:t>
            </a:r>
            <a:r>
              <a:rPr sz="1800" spc="-6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use </a:t>
            </a:r>
            <a:r>
              <a:rPr sz="1800" spc="-13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this </a:t>
            </a:r>
            <a:r>
              <a:rPr sz="1800" spc="-5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as </a:t>
            </a:r>
            <a:r>
              <a:rPr sz="1800" spc="14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a </a:t>
            </a:r>
            <a:r>
              <a:rPr sz="1800" spc="-3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workaround  </a:t>
            </a:r>
            <a:r>
              <a:rPr sz="1800" spc="-1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1800" spc="-13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3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keep</a:t>
            </a:r>
            <a:r>
              <a:rPr sz="1800" spc="-13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800" spc="-114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program</a:t>
            </a:r>
            <a:r>
              <a:rPr sz="1800" spc="-13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window</a:t>
            </a:r>
            <a:r>
              <a:rPr sz="1800" spc="-12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open</a:t>
            </a:r>
            <a:r>
              <a:rPr sz="1800" spc="-13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so</a:t>
            </a:r>
            <a:r>
              <a:rPr sz="1800" spc="-14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that</a:t>
            </a:r>
            <a:r>
              <a:rPr sz="1800" spc="-11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4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we</a:t>
            </a:r>
            <a:r>
              <a:rPr sz="1800" spc="-11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0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can  </a:t>
            </a:r>
            <a:r>
              <a:rPr sz="1800" spc="-1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inspect </a:t>
            </a:r>
            <a:r>
              <a:rPr sz="1800" spc="-2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the </a:t>
            </a:r>
            <a:r>
              <a:rPr sz="1800" spc="-13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results. </a:t>
            </a:r>
            <a:r>
              <a:rPr sz="1800" spc="-6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Otherwise, </a:t>
            </a:r>
            <a:r>
              <a:rPr sz="1800" spc="-2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the </a:t>
            </a:r>
            <a:r>
              <a:rPr sz="1800" spc="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window </a:t>
            </a:r>
            <a:r>
              <a:rPr sz="180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would  </a:t>
            </a:r>
            <a:r>
              <a:rPr sz="1800" spc="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close</a:t>
            </a:r>
            <a:r>
              <a:rPr sz="1800" spc="-14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7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instantaneously).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4543044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88898" y="165354"/>
            <a:ext cx="38557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FDFDFD"/>
                </a:solidFill>
                <a:latin typeface="Gothic Uralic"/>
                <a:cs typeface="Gothic Uralic"/>
              </a:rPr>
              <a:t>Basic</a:t>
            </a:r>
            <a:r>
              <a:rPr sz="4000" b="1" spc="-35" dirty="0">
                <a:solidFill>
                  <a:srgbClr val="FDFDFD"/>
                </a:solidFill>
                <a:latin typeface="Gothic Uralic"/>
                <a:cs typeface="Gothic Uralic"/>
              </a:rPr>
              <a:t> </a:t>
            </a:r>
            <a:r>
              <a:rPr sz="4000" b="1" spc="-5" dirty="0">
                <a:solidFill>
                  <a:srgbClr val="FDFDFD"/>
                </a:solidFill>
                <a:latin typeface="Gothic Uralic"/>
                <a:cs typeface="Gothic Uralic"/>
              </a:rPr>
              <a:t>Concepts</a:t>
            </a:r>
            <a:endParaRPr sz="4000" dirty="0">
              <a:latin typeface="Gothic Uralic"/>
              <a:cs typeface="Gothic Ural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04087" y="1362455"/>
            <a:ext cx="5737860" cy="6355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97737" y="1473200"/>
            <a:ext cx="53536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How</a:t>
            </a:r>
            <a:r>
              <a:rPr sz="2000" spc="-1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do</a:t>
            </a:r>
            <a:r>
              <a:rPr sz="2000" spc="-1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computers</a:t>
            </a:r>
            <a:r>
              <a:rPr sz="2000" spc="-1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run</a:t>
            </a:r>
            <a:r>
              <a:rPr sz="2000" spc="-1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software</a:t>
            </a:r>
            <a:r>
              <a:rPr sz="2000" spc="-20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programs?</a:t>
            </a:r>
            <a:endParaRPr sz="2000" dirty="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4543044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8898" y="165354"/>
            <a:ext cx="38557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Basic</a:t>
            </a:r>
            <a:r>
              <a:rPr spc="-35" dirty="0"/>
              <a:t> </a:t>
            </a:r>
            <a:r>
              <a:rPr spc="-5" dirty="0"/>
              <a:t>Concepts</a:t>
            </a:r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1219200" y="2057400"/>
            <a:ext cx="9236075" cy="30511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How</a:t>
            </a:r>
            <a:r>
              <a:rPr sz="2000" spc="-1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do</a:t>
            </a:r>
            <a:r>
              <a:rPr sz="20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computers</a:t>
            </a:r>
            <a:r>
              <a:rPr sz="2000" spc="-19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run</a:t>
            </a:r>
            <a:r>
              <a:rPr sz="2000" spc="-1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software</a:t>
            </a:r>
            <a:r>
              <a:rPr sz="2000" spc="-2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programs?</a:t>
            </a:r>
            <a:endParaRPr sz="20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450" dirty="0">
              <a:latin typeface="Verdana" panose="020B0604030504040204"/>
              <a:cs typeface="Verdana" panose="020B0604030504040204"/>
            </a:endParaRPr>
          </a:p>
          <a:p>
            <a:pPr marL="469900" algn="just">
              <a:lnSpc>
                <a:spcPct val="100000"/>
              </a:lnSpc>
            </a:pPr>
            <a:r>
              <a:rPr sz="1800" spc="34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</a:t>
            </a:r>
            <a:r>
              <a:rPr sz="1800" spc="15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Today’s</a:t>
            </a:r>
            <a:r>
              <a:rPr sz="18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digital</a:t>
            </a:r>
            <a:r>
              <a:rPr sz="18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electronic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computers</a:t>
            </a:r>
            <a:r>
              <a:rPr sz="18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contain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huge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number</a:t>
            </a:r>
            <a:r>
              <a:rPr sz="18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logic</a:t>
            </a:r>
            <a:r>
              <a:rPr sz="1800" spc="-1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circuits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756285" algn="just">
              <a:lnSpc>
                <a:spcPct val="100000"/>
              </a:lnSpc>
              <a:spcBef>
                <a:spcPts val="5"/>
              </a:spcBef>
            </a:pPr>
            <a:r>
              <a:rPr sz="18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that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are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made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up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from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many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many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transistors.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756285" marR="3055620" indent="-287020" algn="just">
              <a:lnSpc>
                <a:spcPct val="100000"/>
              </a:lnSpc>
              <a:spcBef>
                <a:spcPts val="1030"/>
              </a:spcBef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</a:t>
            </a:r>
            <a:r>
              <a:rPr sz="1800" spc="-27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These 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transistors </a:t>
            </a:r>
            <a:r>
              <a:rPr sz="18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are </a:t>
            </a:r>
            <a:r>
              <a:rPr sz="18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basically </a:t>
            </a:r>
            <a:r>
              <a:rPr sz="1800" spc="-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switches, </a:t>
            </a:r>
            <a:r>
              <a:rPr sz="18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which </a:t>
            </a:r>
            <a:r>
              <a:rPr sz="18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are  </a:t>
            </a:r>
            <a:r>
              <a:rPr sz="1800" spc="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operated </a:t>
            </a:r>
            <a:r>
              <a:rPr sz="18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by</a:t>
            </a:r>
            <a:r>
              <a:rPr sz="1800" spc="-2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electricity.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756285" marR="3296285" indent="-287020" algn="just">
              <a:lnSpc>
                <a:spcPct val="100000"/>
              </a:lnSpc>
              <a:spcBef>
                <a:spcPts val="1035"/>
              </a:spcBef>
            </a:pPr>
            <a:r>
              <a:rPr sz="1800" spc="34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</a:t>
            </a:r>
            <a:r>
              <a:rPr sz="1800" spc="14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8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voltage</a:t>
            </a:r>
            <a:r>
              <a:rPr sz="18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control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signal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(high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or</a:t>
            </a:r>
            <a:r>
              <a:rPr sz="18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low)</a:t>
            </a:r>
            <a:r>
              <a:rPr sz="18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will 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determine</a:t>
            </a:r>
            <a:r>
              <a:rPr sz="18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whether</a:t>
            </a:r>
            <a:r>
              <a:rPr sz="1800" spc="-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transistor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will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let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current  </a:t>
            </a:r>
            <a:r>
              <a:rPr sz="1800" spc="-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pass </a:t>
            </a:r>
            <a:r>
              <a:rPr sz="1800" spc="-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through </a:t>
            </a:r>
            <a:r>
              <a:rPr sz="1800" spc="-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or</a:t>
            </a:r>
            <a:r>
              <a:rPr sz="1800" spc="-2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not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067800" y="3429000"/>
            <a:ext cx="2221992" cy="25085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4543044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8898" y="165354"/>
            <a:ext cx="38557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Basic</a:t>
            </a:r>
            <a:r>
              <a:rPr spc="-35" dirty="0"/>
              <a:t> </a:t>
            </a:r>
            <a:r>
              <a:rPr spc="-5" dirty="0"/>
              <a:t>Concepts</a:t>
            </a:r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1524000" y="1371600"/>
            <a:ext cx="7956550" cy="14173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How</a:t>
            </a:r>
            <a:r>
              <a:rPr sz="2000" spc="-1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do</a:t>
            </a:r>
            <a:r>
              <a:rPr sz="20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computers</a:t>
            </a:r>
            <a:r>
              <a:rPr sz="2000" spc="-19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run</a:t>
            </a:r>
            <a:r>
              <a:rPr sz="2000" spc="-1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software</a:t>
            </a:r>
            <a:r>
              <a:rPr sz="2000" spc="-2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programs?</a:t>
            </a:r>
            <a:endParaRPr sz="20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450" dirty="0">
              <a:latin typeface="Verdana" panose="020B0604030504040204"/>
              <a:cs typeface="Verdana" panose="020B0604030504040204"/>
            </a:endParaRPr>
          </a:p>
          <a:p>
            <a:pPr marL="457200" algn="ctr">
              <a:lnSpc>
                <a:spcPct val="100000"/>
              </a:lnSpc>
            </a:pPr>
            <a:r>
              <a:rPr sz="1800" spc="34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</a:t>
            </a:r>
            <a:r>
              <a:rPr sz="1800" spc="15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Multiple</a:t>
            </a:r>
            <a:r>
              <a:rPr sz="1800" spc="-1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transistors</a:t>
            </a:r>
            <a:r>
              <a:rPr sz="18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different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type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can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be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arranged</a:t>
            </a:r>
            <a:r>
              <a:rPr sz="18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particular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471170" algn="ctr">
              <a:lnSpc>
                <a:spcPct val="100000"/>
              </a:lnSpc>
              <a:spcBef>
                <a:spcPts val="5"/>
              </a:spcBef>
            </a:pPr>
            <a:r>
              <a:rPr sz="18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ways</a:t>
            </a:r>
            <a:r>
              <a:rPr sz="18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implement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logic</a:t>
            </a:r>
            <a:r>
              <a:rPr sz="1800" spc="-1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gates</a:t>
            </a:r>
            <a:r>
              <a:rPr sz="18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(e.g.,</a:t>
            </a:r>
            <a:r>
              <a:rPr sz="18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NOT,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AND,</a:t>
            </a:r>
            <a:r>
              <a:rPr sz="18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OR,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XOR,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etc.)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71052" y="3806393"/>
            <a:ext cx="12560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60" dirty="0">
                <a:latin typeface="Verdana" panose="020B0604030504040204"/>
                <a:cs typeface="Verdana" panose="020B0604030504040204"/>
              </a:rPr>
              <a:t>Truth</a:t>
            </a:r>
            <a:r>
              <a:rPr sz="1800" spc="-18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40" dirty="0">
                <a:latin typeface="Verdana" panose="020B0604030504040204"/>
                <a:cs typeface="Verdana" panose="020B0604030504040204"/>
              </a:rPr>
              <a:t>table: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621662" y="3297643"/>
            <a:ext cx="9044305" cy="2621915"/>
            <a:chOff x="1633727" y="3326853"/>
            <a:chExt cx="9044305" cy="2621915"/>
          </a:xfrm>
        </p:grpSpPr>
        <p:sp>
          <p:nvSpPr>
            <p:cNvPr id="11" name="object 11"/>
            <p:cNvSpPr/>
            <p:nvPr/>
          </p:nvSpPr>
          <p:spPr>
            <a:xfrm>
              <a:off x="1633727" y="3326853"/>
              <a:ext cx="5838356" cy="262129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8622791" y="4219984"/>
              <a:ext cx="2054949" cy="9966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4543044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8898" y="165354"/>
            <a:ext cx="38557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Basic</a:t>
            </a:r>
            <a:r>
              <a:rPr spc="-35" dirty="0"/>
              <a:t> </a:t>
            </a:r>
            <a:r>
              <a:rPr spc="-5" dirty="0"/>
              <a:t>Concepts</a:t>
            </a:r>
            <a:endParaRPr spc="-5" dirty="0"/>
          </a:p>
        </p:txBody>
      </p:sp>
      <p:sp>
        <p:nvSpPr>
          <p:cNvPr id="7" name="object 7"/>
          <p:cNvSpPr/>
          <p:nvPr/>
        </p:nvSpPr>
        <p:spPr>
          <a:xfrm>
            <a:off x="704087" y="1362455"/>
            <a:ext cx="10773156" cy="21107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97737" y="1473200"/>
            <a:ext cx="10346690" cy="1822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How</a:t>
            </a:r>
            <a:r>
              <a:rPr sz="2000" spc="-1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do</a:t>
            </a:r>
            <a:r>
              <a:rPr sz="20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computers</a:t>
            </a:r>
            <a:r>
              <a:rPr sz="2000" spc="-19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run</a:t>
            </a:r>
            <a:r>
              <a:rPr sz="2000" spc="-1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software</a:t>
            </a:r>
            <a:r>
              <a:rPr sz="2000" spc="-2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programs?</a:t>
            </a:r>
            <a:endParaRPr sz="20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450" dirty="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</a:pPr>
            <a:r>
              <a:rPr sz="1800" spc="34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</a:t>
            </a:r>
            <a:r>
              <a:rPr sz="1800" spc="15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Computers</a:t>
            </a:r>
            <a:r>
              <a:rPr sz="18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do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not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understand</a:t>
            </a:r>
            <a:r>
              <a:rPr sz="1800" spc="-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8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human-readable</a:t>
            </a:r>
            <a:r>
              <a:rPr sz="18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code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"high-level"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programming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756285">
              <a:lnSpc>
                <a:spcPct val="100000"/>
              </a:lnSpc>
              <a:spcBef>
                <a:spcPts val="5"/>
              </a:spcBef>
            </a:pPr>
            <a:r>
              <a:rPr sz="18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languages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such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as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Java,</a:t>
            </a:r>
            <a:r>
              <a:rPr sz="18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Python,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C,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or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PHP.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030"/>
              </a:spcBef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</a:t>
            </a:r>
            <a:r>
              <a:rPr sz="1800" spc="15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Such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code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needs</a:t>
            </a:r>
            <a:r>
              <a:rPr sz="1800" spc="-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be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translated</a:t>
            </a:r>
            <a:r>
              <a:rPr sz="1800" spc="-9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into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instructions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computer</a:t>
            </a:r>
            <a:r>
              <a:rPr sz="18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can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actually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carry</a:t>
            </a:r>
            <a:r>
              <a:rPr sz="18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out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36775" y="3739977"/>
            <a:ext cx="6920010" cy="18089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4543044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8898" y="165354"/>
            <a:ext cx="38557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Basic</a:t>
            </a:r>
            <a:r>
              <a:rPr spc="-35" dirty="0"/>
              <a:t> </a:t>
            </a:r>
            <a:r>
              <a:rPr spc="-5" dirty="0"/>
              <a:t>Concepts</a:t>
            </a:r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914400" y="1371600"/>
            <a:ext cx="10346690" cy="1822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How</a:t>
            </a:r>
            <a:r>
              <a:rPr sz="2000" spc="-1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do</a:t>
            </a:r>
            <a:r>
              <a:rPr sz="20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computers</a:t>
            </a:r>
            <a:r>
              <a:rPr sz="2000" spc="-19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run</a:t>
            </a:r>
            <a:r>
              <a:rPr sz="2000" spc="-1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software</a:t>
            </a:r>
            <a:r>
              <a:rPr sz="2000" spc="-2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programs?</a:t>
            </a:r>
            <a:endParaRPr sz="20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450" dirty="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</a:pPr>
            <a:r>
              <a:rPr sz="1800" spc="34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</a:t>
            </a:r>
            <a:r>
              <a:rPr sz="1800" spc="15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Computers</a:t>
            </a:r>
            <a:r>
              <a:rPr sz="18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do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not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understand</a:t>
            </a:r>
            <a:r>
              <a:rPr sz="1800" spc="-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8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human-readable</a:t>
            </a:r>
            <a:r>
              <a:rPr sz="18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code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"high-level"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programming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756285">
              <a:lnSpc>
                <a:spcPct val="100000"/>
              </a:lnSpc>
              <a:spcBef>
                <a:spcPts val="5"/>
              </a:spcBef>
            </a:pPr>
            <a:r>
              <a:rPr sz="18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languages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such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as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Java,</a:t>
            </a:r>
            <a:r>
              <a:rPr sz="18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Python,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C,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or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PHP.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030"/>
              </a:spcBef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</a:t>
            </a:r>
            <a:r>
              <a:rPr sz="1800" spc="15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Such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code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needs</a:t>
            </a:r>
            <a:r>
              <a:rPr sz="1800" spc="-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be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translated</a:t>
            </a:r>
            <a:r>
              <a:rPr sz="1800" spc="-9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into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instructions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computer</a:t>
            </a:r>
            <a:r>
              <a:rPr sz="18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can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actually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carry</a:t>
            </a:r>
            <a:r>
              <a:rPr sz="18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out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21535" y="3718602"/>
            <a:ext cx="7337591" cy="1808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5058156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38200" y="228600"/>
            <a:ext cx="43738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Module</a:t>
            </a:r>
            <a:r>
              <a:rPr spc="-40" dirty="0"/>
              <a:t> </a:t>
            </a:r>
            <a:r>
              <a:rPr spc="-5" dirty="0"/>
              <a:t>Overview</a:t>
            </a:r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1219200" y="1371600"/>
            <a:ext cx="9798685" cy="135191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2000" spc="38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</a:t>
            </a:r>
            <a:r>
              <a:rPr sz="2000" spc="37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Introduce</a:t>
            </a:r>
            <a:r>
              <a:rPr sz="2000" spc="-19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programming</a:t>
            </a:r>
            <a:r>
              <a:rPr sz="20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concepts</a:t>
            </a:r>
            <a:r>
              <a:rPr sz="2000" spc="-1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20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techniques</a:t>
            </a:r>
            <a:r>
              <a:rPr sz="2000" spc="-19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</a:t>
            </a:r>
            <a:r>
              <a:rPr sz="20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</a:t>
            </a:r>
            <a:r>
              <a:rPr sz="20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Engineering</a:t>
            </a:r>
            <a:r>
              <a:rPr sz="20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context</a:t>
            </a:r>
            <a:endParaRPr sz="2000" dirty="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2000" spc="38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</a:t>
            </a:r>
            <a:r>
              <a:rPr sz="2000" spc="35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Learn</a:t>
            </a:r>
            <a:r>
              <a:rPr sz="2000" spc="-1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how</a:t>
            </a:r>
            <a:r>
              <a:rPr sz="20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2000" spc="-1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program</a:t>
            </a:r>
            <a:r>
              <a:rPr sz="2000" spc="-1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</a:t>
            </a:r>
            <a:r>
              <a:rPr sz="20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229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20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2000" spc="-1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lang="en-US" sz="2000" spc="-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++</a:t>
            </a:r>
            <a:r>
              <a:rPr sz="2000" spc="-2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languages</a:t>
            </a:r>
            <a:endParaRPr sz="2000" dirty="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2000" spc="38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</a:t>
            </a:r>
            <a:r>
              <a:rPr sz="2000" spc="-24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000" spc="-24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Get </a:t>
            </a:r>
            <a:r>
              <a:rPr sz="2000" spc="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practical </a:t>
            </a:r>
            <a:r>
              <a:rPr sz="20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programming </a:t>
            </a:r>
            <a:r>
              <a:rPr sz="2000" spc="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experience</a:t>
            </a:r>
            <a:endParaRPr sz="20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49986" y="3122578"/>
            <a:ext cx="2182495" cy="1030605"/>
          </a:xfrm>
          <a:custGeom>
            <a:avLst/>
            <a:gdLst/>
            <a:ahLst/>
            <a:cxnLst/>
            <a:rect l="l" t="t" r="r" b="b"/>
            <a:pathLst>
              <a:path w="2182495" h="1030604">
                <a:moveTo>
                  <a:pt x="636573" y="1030575"/>
                </a:moveTo>
                <a:lnTo>
                  <a:pt x="555039" y="856966"/>
                </a:lnTo>
                <a:lnTo>
                  <a:pt x="491205" y="840632"/>
                </a:lnTo>
                <a:lnTo>
                  <a:pt x="430969" y="822776"/>
                </a:lnTo>
                <a:lnTo>
                  <a:pt x="374392" y="803491"/>
                </a:lnTo>
                <a:lnTo>
                  <a:pt x="321538" y="782869"/>
                </a:lnTo>
                <a:lnTo>
                  <a:pt x="272466" y="761004"/>
                </a:lnTo>
                <a:lnTo>
                  <a:pt x="227239" y="737989"/>
                </a:lnTo>
                <a:lnTo>
                  <a:pt x="185919" y="713916"/>
                </a:lnTo>
                <a:lnTo>
                  <a:pt x="148566" y="688879"/>
                </a:lnTo>
                <a:lnTo>
                  <a:pt x="115244" y="662971"/>
                </a:lnTo>
                <a:lnTo>
                  <a:pt x="86013" y="636284"/>
                </a:lnTo>
                <a:lnTo>
                  <a:pt x="40072" y="580948"/>
                </a:lnTo>
                <a:lnTo>
                  <a:pt x="11236" y="523613"/>
                </a:lnTo>
                <a:lnTo>
                  <a:pt x="0" y="465025"/>
                </a:lnTo>
                <a:lnTo>
                  <a:pt x="1135" y="435494"/>
                </a:lnTo>
                <a:lnTo>
                  <a:pt x="17221" y="376420"/>
                </a:lnTo>
                <a:lnTo>
                  <a:pt x="52139" y="317953"/>
                </a:lnTo>
                <a:lnTo>
                  <a:pt x="106382" y="260835"/>
                </a:lnTo>
                <a:lnTo>
                  <a:pt x="140905" y="233015"/>
                </a:lnTo>
                <a:lnTo>
                  <a:pt x="202701" y="192165"/>
                </a:lnTo>
                <a:lnTo>
                  <a:pt x="236802" y="173105"/>
                </a:lnTo>
                <a:lnTo>
                  <a:pt x="272902" y="154971"/>
                </a:lnTo>
                <a:lnTo>
                  <a:pt x="310897" y="137776"/>
                </a:lnTo>
                <a:lnTo>
                  <a:pt x="350684" y="121531"/>
                </a:lnTo>
                <a:lnTo>
                  <a:pt x="392162" y="106248"/>
                </a:lnTo>
                <a:lnTo>
                  <a:pt x="435228" y="91939"/>
                </a:lnTo>
                <a:lnTo>
                  <a:pt x="479777" y="78617"/>
                </a:lnTo>
                <a:lnTo>
                  <a:pt x="525709" y="66292"/>
                </a:lnTo>
                <a:lnTo>
                  <a:pt x="572919" y="54977"/>
                </a:lnTo>
                <a:lnTo>
                  <a:pt x="621305" y="44684"/>
                </a:lnTo>
                <a:lnTo>
                  <a:pt x="670765" y="35424"/>
                </a:lnTo>
                <a:lnTo>
                  <a:pt x="721196" y="27211"/>
                </a:lnTo>
                <a:lnTo>
                  <a:pt x="772494" y="20055"/>
                </a:lnTo>
                <a:lnTo>
                  <a:pt x="824557" y="13968"/>
                </a:lnTo>
                <a:lnTo>
                  <a:pt x="877283" y="8964"/>
                </a:lnTo>
                <a:lnTo>
                  <a:pt x="930568" y="5053"/>
                </a:lnTo>
                <a:lnTo>
                  <a:pt x="984310" y="2247"/>
                </a:lnTo>
                <a:lnTo>
                  <a:pt x="1038406" y="558"/>
                </a:lnTo>
                <a:lnTo>
                  <a:pt x="1092753" y="0"/>
                </a:lnTo>
                <a:lnTo>
                  <a:pt x="1147248" y="582"/>
                </a:lnTo>
                <a:lnTo>
                  <a:pt x="1201789" y="2317"/>
                </a:lnTo>
                <a:lnTo>
                  <a:pt x="1256273" y="5218"/>
                </a:lnTo>
                <a:lnTo>
                  <a:pt x="1310597" y="9296"/>
                </a:lnTo>
                <a:lnTo>
                  <a:pt x="1364659" y="14563"/>
                </a:lnTo>
                <a:lnTo>
                  <a:pt x="1418354" y="21031"/>
                </a:lnTo>
                <a:lnTo>
                  <a:pt x="1471582" y="28712"/>
                </a:lnTo>
                <a:lnTo>
                  <a:pt x="1524238" y="37618"/>
                </a:lnTo>
                <a:lnTo>
                  <a:pt x="1576221" y="47761"/>
                </a:lnTo>
                <a:lnTo>
                  <a:pt x="1627427" y="59152"/>
                </a:lnTo>
                <a:lnTo>
                  <a:pt x="1691260" y="75486"/>
                </a:lnTo>
                <a:lnTo>
                  <a:pt x="1751496" y="93342"/>
                </a:lnTo>
                <a:lnTo>
                  <a:pt x="1808071" y="112627"/>
                </a:lnTo>
                <a:lnTo>
                  <a:pt x="1860926" y="133249"/>
                </a:lnTo>
                <a:lnTo>
                  <a:pt x="1909997" y="155114"/>
                </a:lnTo>
                <a:lnTo>
                  <a:pt x="1955224" y="178129"/>
                </a:lnTo>
                <a:lnTo>
                  <a:pt x="1996545" y="202202"/>
                </a:lnTo>
                <a:lnTo>
                  <a:pt x="2033898" y="227239"/>
                </a:lnTo>
                <a:lnTo>
                  <a:pt x="2067221" y="253147"/>
                </a:lnTo>
                <a:lnTo>
                  <a:pt x="2096453" y="279834"/>
                </a:lnTo>
                <a:lnTo>
                  <a:pt x="2142396" y="335171"/>
                </a:lnTo>
                <a:lnTo>
                  <a:pt x="2171235" y="392505"/>
                </a:lnTo>
                <a:lnTo>
                  <a:pt x="2182474" y="451093"/>
                </a:lnTo>
                <a:lnTo>
                  <a:pt x="2181340" y="480625"/>
                </a:lnTo>
                <a:lnTo>
                  <a:pt x="2165256" y="539698"/>
                </a:lnTo>
                <a:lnTo>
                  <a:pt x="2130339" y="598166"/>
                </a:lnTo>
                <a:lnTo>
                  <a:pt x="2076097" y="655283"/>
                </a:lnTo>
                <a:lnTo>
                  <a:pt x="2041574" y="683103"/>
                </a:lnTo>
                <a:lnTo>
                  <a:pt x="1979851" y="723851"/>
                </a:lnTo>
                <a:lnTo>
                  <a:pt x="1945611" y="742950"/>
                </a:lnTo>
                <a:lnTo>
                  <a:pt x="1909254" y="761169"/>
                </a:lnTo>
                <a:lnTo>
                  <a:pt x="1870879" y="778488"/>
                </a:lnTo>
                <a:lnTo>
                  <a:pt x="1830588" y="794887"/>
                </a:lnTo>
                <a:lnTo>
                  <a:pt x="1788481" y="810343"/>
                </a:lnTo>
                <a:lnTo>
                  <a:pt x="1744659" y="824835"/>
                </a:lnTo>
                <a:lnTo>
                  <a:pt x="1699223" y="838343"/>
                </a:lnTo>
                <a:lnTo>
                  <a:pt x="1652273" y="850845"/>
                </a:lnTo>
                <a:lnTo>
                  <a:pt x="1603911" y="862320"/>
                </a:lnTo>
                <a:lnTo>
                  <a:pt x="1554236" y="872747"/>
                </a:lnTo>
                <a:lnTo>
                  <a:pt x="1503349" y="882105"/>
                </a:lnTo>
                <a:lnTo>
                  <a:pt x="1451352" y="890372"/>
                </a:lnTo>
                <a:lnTo>
                  <a:pt x="1398345" y="897527"/>
                </a:lnTo>
                <a:lnTo>
                  <a:pt x="1344428" y="903550"/>
                </a:lnTo>
                <a:lnTo>
                  <a:pt x="1289703" y="908419"/>
                </a:lnTo>
                <a:lnTo>
                  <a:pt x="1234270" y="912112"/>
                </a:lnTo>
                <a:lnTo>
                  <a:pt x="1178229" y="914609"/>
                </a:lnTo>
                <a:lnTo>
                  <a:pt x="1121682" y="915889"/>
                </a:lnTo>
                <a:lnTo>
                  <a:pt x="1064730" y="915930"/>
                </a:lnTo>
                <a:lnTo>
                  <a:pt x="1007472" y="914711"/>
                </a:lnTo>
                <a:lnTo>
                  <a:pt x="950009" y="912211"/>
                </a:lnTo>
                <a:lnTo>
                  <a:pt x="636573" y="1030575"/>
                </a:lnTo>
                <a:close/>
              </a:path>
            </a:pathLst>
          </a:custGeom>
          <a:ln w="15240">
            <a:solidFill>
              <a:srgbClr val="34487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1616202" y="3426917"/>
            <a:ext cx="10534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V</a:t>
            </a:r>
            <a:r>
              <a:rPr sz="1800" spc="-5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4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1800" spc="-114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1800" spc="12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ab</a:t>
            </a:r>
            <a:r>
              <a:rPr sz="1800" spc="-13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1800" spc="-7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es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171380" y="3172930"/>
            <a:ext cx="2566670" cy="1030605"/>
          </a:xfrm>
          <a:custGeom>
            <a:avLst/>
            <a:gdLst/>
            <a:ahLst/>
            <a:cxnLst/>
            <a:rect l="l" t="t" r="r" b="b"/>
            <a:pathLst>
              <a:path w="2566670" h="1030604">
                <a:moveTo>
                  <a:pt x="748589" y="1030388"/>
                </a:moveTo>
                <a:lnTo>
                  <a:pt x="652704" y="856906"/>
                </a:lnTo>
                <a:lnTo>
                  <a:pt x="585775" y="842464"/>
                </a:lnTo>
                <a:lnTo>
                  <a:pt x="522183" y="826811"/>
                </a:lnTo>
                <a:lnTo>
                  <a:pt x="461977" y="810012"/>
                </a:lnTo>
                <a:lnTo>
                  <a:pt x="405210" y="792133"/>
                </a:lnTo>
                <a:lnTo>
                  <a:pt x="351932" y="773239"/>
                </a:lnTo>
                <a:lnTo>
                  <a:pt x="302193" y="753396"/>
                </a:lnTo>
                <a:lnTo>
                  <a:pt x="256046" y="732668"/>
                </a:lnTo>
                <a:lnTo>
                  <a:pt x="213541" y="711120"/>
                </a:lnTo>
                <a:lnTo>
                  <a:pt x="174728" y="688819"/>
                </a:lnTo>
                <a:lnTo>
                  <a:pt x="139659" y="665830"/>
                </a:lnTo>
                <a:lnTo>
                  <a:pt x="108385" y="642217"/>
                </a:lnTo>
                <a:lnTo>
                  <a:pt x="57425" y="593383"/>
                </a:lnTo>
                <a:lnTo>
                  <a:pt x="22256" y="542841"/>
                </a:lnTo>
                <a:lnTo>
                  <a:pt x="3284" y="491112"/>
                </a:lnTo>
                <a:lnTo>
                  <a:pt x="0" y="464965"/>
                </a:lnTo>
                <a:lnTo>
                  <a:pt x="918" y="438718"/>
                </a:lnTo>
                <a:lnTo>
                  <a:pt x="15564" y="386184"/>
                </a:lnTo>
                <a:lnTo>
                  <a:pt x="47632" y="334030"/>
                </a:lnTo>
                <a:lnTo>
                  <a:pt x="97528" y="282780"/>
                </a:lnTo>
                <a:lnTo>
                  <a:pt x="129289" y="257656"/>
                </a:lnTo>
                <a:lnTo>
                  <a:pt x="165659" y="232955"/>
                </a:lnTo>
                <a:lnTo>
                  <a:pt x="227637" y="197562"/>
                </a:lnTo>
                <a:lnTo>
                  <a:pt x="297039" y="164870"/>
                </a:lnTo>
                <a:lnTo>
                  <a:pt x="334331" y="149557"/>
                </a:lnTo>
                <a:lnTo>
                  <a:pt x="373248" y="134942"/>
                </a:lnTo>
                <a:lnTo>
                  <a:pt x="413713" y="121033"/>
                </a:lnTo>
                <a:lnTo>
                  <a:pt x="455648" y="107838"/>
                </a:lnTo>
                <a:lnTo>
                  <a:pt x="498977" y="95365"/>
                </a:lnTo>
                <a:lnTo>
                  <a:pt x="543622" y="83620"/>
                </a:lnTo>
                <a:lnTo>
                  <a:pt x="589506" y="72611"/>
                </a:lnTo>
                <a:lnTo>
                  <a:pt x="636552" y="62347"/>
                </a:lnTo>
                <a:lnTo>
                  <a:pt x="684683" y="52835"/>
                </a:lnTo>
                <a:lnTo>
                  <a:pt x="733822" y="44082"/>
                </a:lnTo>
                <a:lnTo>
                  <a:pt x="783892" y="36096"/>
                </a:lnTo>
                <a:lnTo>
                  <a:pt x="834815" y="28885"/>
                </a:lnTo>
                <a:lnTo>
                  <a:pt x="886515" y="22456"/>
                </a:lnTo>
                <a:lnTo>
                  <a:pt x="938915" y="16817"/>
                </a:lnTo>
                <a:lnTo>
                  <a:pt x="991936" y="11976"/>
                </a:lnTo>
                <a:lnTo>
                  <a:pt x="1045504" y="7940"/>
                </a:lnTo>
                <a:lnTo>
                  <a:pt x="1099539" y="4716"/>
                </a:lnTo>
                <a:lnTo>
                  <a:pt x="1153965" y="2313"/>
                </a:lnTo>
                <a:lnTo>
                  <a:pt x="1208705" y="739"/>
                </a:lnTo>
                <a:lnTo>
                  <a:pt x="1263682" y="0"/>
                </a:lnTo>
                <a:lnTo>
                  <a:pt x="1318819" y="104"/>
                </a:lnTo>
                <a:lnTo>
                  <a:pt x="1374039" y="1059"/>
                </a:lnTo>
                <a:lnTo>
                  <a:pt x="1429264" y="2873"/>
                </a:lnTo>
                <a:lnTo>
                  <a:pt x="1484417" y="5553"/>
                </a:lnTo>
                <a:lnTo>
                  <a:pt x="1539422" y="9107"/>
                </a:lnTo>
                <a:lnTo>
                  <a:pt x="1594201" y="13542"/>
                </a:lnTo>
                <a:lnTo>
                  <a:pt x="1648676" y="18866"/>
                </a:lnTo>
                <a:lnTo>
                  <a:pt x="1702772" y="25088"/>
                </a:lnTo>
                <a:lnTo>
                  <a:pt x="1756411" y="32213"/>
                </a:lnTo>
                <a:lnTo>
                  <a:pt x="1809516" y="40251"/>
                </a:lnTo>
                <a:lnTo>
                  <a:pt x="1862009" y="49208"/>
                </a:lnTo>
                <a:lnTo>
                  <a:pt x="1913814" y="59092"/>
                </a:lnTo>
                <a:lnTo>
                  <a:pt x="1980743" y="73534"/>
                </a:lnTo>
                <a:lnTo>
                  <a:pt x="2044336" y="89187"/>
                </a:lnTo>
                <a:lnTo>
                  <a:pt x="2104541" y="105986"/>
                </a:lnTo>
                <a:lnTo>
                  <a:pt x="2161309" y="123865"/>
                </a:lnTo>
                <a:lnTo>
                  <a:pt x="2214587" y="142759"/>
                </a:lnTo>
                <a:lnTo>
                  <a:pt x="2264325" y="162603"/>
                </a:lnTo>
                <a:lnTo>
                  <a:pt x="2310473" y="183331"/>
                </a:lnTo>
                <a:lnTo>
                  <a:pt x="2352978" y="204878"/>
                </a:lnTo>
                <a:lnTo>
                  <a:pt x="2391790" y="227179"/>
                </a:lnTo>
                <a:lnTo>
                  <a:pt x="2426859" y="250169"/>
                </a:lnTo>
                <a:lnTo>
                  <a:pt x="2458133" y="273781"/>
                </a:lnTo>
                <a:lnTo>
                  <a:pt x="2509093" y="322615"/>
                </a:lnTo>
                <a:lnTo>
                  <a:pt x="2544263" y="373158"/>
                </a:lnTo>
                <a:lnTo>
                  <a:pt x="2563235" y="424887"/>
                </a:lnTo>
                <a:lnTo>
                  <a:pt x="2566519" y="451033"/>
                </a:lnTo>
                <a:lnTo>
                  <a:pt x="2565601" y="477280"/>
                </a:lnTo>
                <a:lnTo>
                  <a:pt x="2550954" y="529815"/>
                </a:lnTo>
                <a:lnTo>
                  <a:pt x="2518887" y="581968"/>
                </a:lnTo>
                <a:lnTo>
                  <a:pt x="2468991" y="633219"/>
                </a:lnTo>
                <a:lnTo>
                  <a:pt x="2437230" y="658342"/>
                </a:lnTo>
                <a:lnTo>
                  <a:pt x="2400859" y="683043"/>
                </a:lnTo>
                <a:lnTo>
                  <a:pt x="2337197" y="719261"/>
                </a:lnTo>
                <a:lnTo>
                  <a:pt x="2302232" y="736377"/>
                </a:lnTo>
                <a:lnTo>
                  <a:pt x="2265286" y="752810"/>
                </a:lnTo>
                <a:lnTo>
                  <a:pt x="2226441" y="768547"/>
                </a:lnTo>
                <a:lnTo>
                  <a:pt x="2185780" y="783573"/>
                </a:lnTo>
                <a:lnTo>
                  <a:pt x="2143384" y="797873"/>
                </a:lnTo>
                <a:lnTo>
                  <a:pt x="2099336" y="811432"/>
                </a:lnTo>
                <a:lnTo>
                  <a:pt x="2053717" y="824236"/>
                </a:lnTo>
                <a:lnTo>
                  <a:pt x="2006609" y="836270"/>
                </a:lnTo>
                <a:lnTo>
                  <a:pt x="1958094" y="847519"/>
                </a:lnTo>
                <a:lnTo>
                  <a:pt x="1908255" y="857969"/>
                </a:lnTo>
                <a:lnTo>
                  <a:pt x="1857172" y="867606"/>
                </a:lnTo>
                <a:lnTo>
                  <a:pt x="1804929" y="876414"/>
                </a:lnTo>
                <a:lnTo>
                  <a:pt x="1751606" y="884379"/>
                </a:lnTo>
                <a:lnTo>
                  <a:pt x="1697286" y="891485"/>
                </a:lnTo>
                <a:lnTo>
                  <a:pt x="1642051" y="897720"/>
                </a:lnTo>
                <a:lnTo>
                  <a:pt x="1585982" y="903067"/>
                </a:lnTo>
                <a:lnTo>
                  <a:pt x="1529163" y="907513"/>
                </a:lnTo>
                <a:lnTo>
                  <a:pt x="1471674" y="911042"/>
                </a:lnTo>
                <a:lnTo>
                  <a:pt x="1413597" y="913640"/>
                </a:lnTo>
                <a:lnTo>
                  <a:pt x="1355015" y="915292"/>
                </a:lnTo>
                <a:lnTo>
                  <a:pt x="1296009" y="915984"/>
                </a:lnTo>
                <a:lnTo>
                  <a:pt x="1236662" y="915701"/>
                </a:lnTo>
                <a:lnTo>
                  <a:pt x="1177055" y="914428"/>
                </a:lnTo>
                <a:lnTo>
                  <a:pt x="1117270" y="912151"/>
                </a:lnTo>
                <a:lnTo>
                  <a:pt x="748589" y="1030388"/>
                </a:lnTo>
                <a:close/>
              </a:path>
            </a:pathLst>
          </a:custGeom>
          <a:ln w="15240">
            <a:solidFill>
              <a:srgbClr val="34487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9864343" y="3477005"/>
            <a:ext cx="1181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2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12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1800" spc="-5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gor</a:t>
            </a:r>
            <a:r>
              <a:rPr sz="1800" spc="-2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1800" spc="-114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800" spc="-5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h</a:t>
            </a:r>
            <a:r>
              <a:rPr sz="1800" spc="-15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ms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639298" y="3241450"/>
            <a:ext cx="2447925" cy="1030605"/>
          </a:xfrm>
          <a:custGeom>
            <a:avLst/>
            <a:gdLst/>
            <a:ahLst/>
            <a:cxnLst/>
            <a:rect l="l" t="t" r="r" b="b"/>
            <a:pathLst>
              <a:path w="2447925" h="1030604">
                <a:moveTo>
                  <a:pt x="713881" y="1030575"/>
                </a:moveTo>
                <a:lnTo>
                  <a:pt x="622441" y="856966"/>
                </a:lnTo>
                <a:lnTo>
                  <a:pt x="558611" y="842524"/>
                </a:lnTo>
                <a:lnTo>
                  <a:pt x="497963" y="826871"/>
                </a:lnTo>
                <a:lnTo>
                  <a:pt x="440546" y="810072"/>
                </a:lnTo>
                <a:lnTo>
                  <a:pt x="386408" y="792193"/>
                </a:lnTo>
                <a:lnTo>
                  <a:pt x="335598" y="773299"/>
                </a:lnTo>
                <a:lnTo>
                  <a:pt x="288165" y="753456"/>
                </a:lnTo>
                <a:lnTo>
                  <a:pt x="244157" y="732727"/>
                </a:lnTo>
                <a:lnTo>
                  <a:pt x="203622" y="711180"/>
                </a:lnTo>
                <a:lnTo>
                  <a:pt x="166609" y="688879"/>
                </a:lnTo>
                <a:lnTo>
                  <a:pt x="133167" y="665890"/>
                </a:lnTo>
                <a:lnTo>
                  <a:pt x="77189" y="618106"/>
                </a:lnTo>
                <a:lnTo>
                  <a:pt x="36076" y="568353"/>
                </a:lnTo>
                <a:lnTo>
                  <a:pt x="10217" y="517152"/>
                </a:lnTo>
                <a:lnTo>
                  <a:pt x="0" y="465025"/>
                </a:lnTo>
                <a:lnTo>
                  <a:pt x="878" y="438778"/>
                </a:lnTo>
                <a:lnTo>
                  <a:pt x="14851" y="386244"/>
                </a:lnTo>
                <a:lnTo>
                  <a:pt x="45437" y="334090"/>
                </a:lnTo>
                <a:lnTo>
                  <a:pt x="93025" y="282839"/>
                </a:lnTo>
                <a:lnTo>
                  <a:pt x="123315" y="257716"/>
                </a:lnTo>
                <a:lnTo>
                  <a:pt x="158002" y="233015"/>
                </a:lnTo>
                <a:lnTo>
                  <a:pt x="220794" y="195623"/>
                </a:lnTo>
                <a:lnTo>
                  <a:pt x="255197" y="178060"/>
                </a:lnTo>
                <a:lnTo>
                  <a:pt x="291490" y="161265"/>
                </a:lnTo>
                <a:lnTo>
                  <a:pt x="329584" y="145246"/>
                </a:lnTo>
                <a:lnTo>
                  <a:pt x="369392" y="130012"/>
                </a:lnTo>
                <a:lnTo>
                  <a:pt x="410826" y="115573"/>
                </a:lnTo>
                <a:lnTo>
                  <a:pt x="453800" y="101938"/>
                </a:lnTo>
                <a:lnTo>
                  <a:pt x="498226" y="89115"/>
                </a:lnTo>
                <a:lnTo>
                  <a:pt x="544016" y="77114"/>
                </a:lnTo>
                <a:lnTo>
                  <a:pt x="591083" y="65944"/>
                </a:lnTo>
                <a:lnTo>
                  <a:pt x="639340" y="55614"/>
                </a:lnTo>
                <a:lnTo>
                  <a:pt x="688699" y="46132"/>
                </a:lnTo>
                <a:lnTo>
                  <a:pt x="739073" y="37509"/>
                </a:lnTo>
                <a:lnTo>
                  <a:pt x="790375" y="29753"/>
                </a:lnTo>
                <a:lnTo>
                  <a:pt x="842517" y="22872"/>
                </a:lnTo>
                <a:lnTo>
                  <a:pt x="895411" y="16877"/>
                </a:lnTo>
                <a:lnTo>
                  <a:pt x="948971" y="11776"/>
                </a:lnTo>
                <a:lnTo>
                  <a:pt x="1003109" y="7578"/>
                </a:lnTo>
                <a:lnTo>
                  <a:pt x="1057738" y="4292"/>
                </a:lnTo>
                <a:lnTo>
                  <a:pt x="1112770" y="1928"/>
                </a:lnTo>
                <a:lnTo>
                  <a:pt x="1168118" y="494"/>
                </a:lnTo>
                <a:lnTo>
                  <a:pt x="1223695" y="0"/>
                </a:lnTo>
                <a:lnTo>
                  <a:pt x="1279413" y="453"/>
                </a:lnTo>
                <a:lnTo>
                  <a:pt x="1335184" y="1865"/>
                </a:lnTo>
                <a:lnTo>
                  <a:pt x="1390922" y="4243"/>
                </a:lnTo>
                <a:lnTo>
                  <a:pt x="1446539" y="7597"/>
                </a:lnTo>
                <a:lnTo>
                  <a:pt x="1501948" y="11935"/>
                </a:lnTo>
                <a:lnTo>
                  <a:pt x="1557061" y="17268"/>
                </a:lnTo>
                <a:lnTo>
                  <a:pt x="1611790" y="23603"/>
                </a:lnTo>
                <a:lnTo>
                  <a:pt x="1666050" y="30950"/>
                </a:lnTo>
                <a:lnTo>
                  <a:pt x="1719751" y="39317"/>
                </a:lnTo>
                <a:lnTo>
                  <a:pt x="1772807" y="48715"/>
                </a:lnTo>
                <a:lnTo>
                  <a:pt x="1825131" y="59152"/>
                </a:lnTo>
                <a:lnTo>
                  <a:pt x="1888961" y="73594"/>
                </a:lnTo>
                <a:lnTo>
                  <a:pt x="1949608" y="89247"/>
                </a:lnTo>
                <a:lnTo>
                  <a:pt x="2007025" y="106046"/>
                </a:lnTo>
                <a:lnTo>
                  <a:pt x="2061163" y="123925"/>
                </a:lnTo>
                <a:lnTo>
                  <a:pt x="2111973" y="142819"/>
                </a:lnTo>
                <a:lnTo>
                  <a:pt x="2159406" y="162662"/>
                </a:lnTo>
                <a:lnTo>
                  <a:pt x="2203414" y="183391"/>
                </a:lnTo>
                <a:lnTo>
                  <a:pt x="2243949" y="204938"/>
                </a:lnTo>
                <a:lnTo>
                  <a:pt x="2280962" y="227239"/>
                </a:lnTo>
                <a:lnTo>
                  <a:pt x="2314404" y="250228"/>
                </a:lnTo>
                <a:lnTo>
                  <a:pt x="2370382" y="298012"/>
                </a:lnTo>
                <a:lnTo>
                  <a:pt x="2411495" y="347765"/>
                </a:lnTo>
                <a:lnTo>
                  <a:pt x="2437354" y="398966"/>
                </a:lnTo>
                <a:lnTo>
                  <a:pt x="2447572" y="451093"/>
                </a:lnTo>
                <a:lnTo>
                  <a:pt x="2446693" y="477340"/>
                </a:lnTo>
                <a:lnTo>
                  <a:pt x="2432720" y="529874"/>
                </a:lnTo>
                <a:lnTo>
                  <a:pt x="2402134" y="582028"/>
                </a:lnTo>
                <a:lnTo>
                  <a:pt x="2354546" y="633279"/>
                </a:lnTo>
                <a:lnTo>
                  <a:pt x="2324256" y="658402"/>
                </a:lnTo>
                <a:lnTo>
                  <a:pt x="2289570" y="683103"/>
                </a:lnTo>
                <a:lnTo>
                  <a:pt x="2226267" y="720715"/>
                </a:lnTo>
                <a:lnTo>
                  <a:pt x="2191389" y="738445"/>
                </a:lnTo>
                <a:lnTo>
                  <a:pt x="2154479" y="755435"/>
                </a:lnTo>
                <a:lnTo>
                  <a:pt x="2115623" y="771670"/>
                </a:lnTo>
                <a:lnTo>
                  <a:pt x="2074910" y="787132"/>
                </a:lnTo>
                <a:lnTo>
                  <a:pt x="2032428" y="801804"/>
                </a:lnTo>
                <a:lnTo>
                  <a:pt x="1988264" y="815672"/>
                </a:lnTo>
                <a:lnTo>
                  <a:pt x="1942507" y="828717"/>
                </a:lnTo>
                <a:lnTo>
                  <a:pt x="1895244" y="840924"/>
                </a:lnTo>
                <a:lnTo>
                  <a:pt x="1846563" y="852277"/>
                </a:lnTo>
                <a:lnTo>
                  <a:pt x="1796553" y="862757"/>
                </a:lnTo>
                <a:lnTo>
                  <a:pt x="1745300" y="872350"/>
                </a:lnTo>
                <a:lnTo>
                  <a:pt x="1692894" y="881039"/>
                </a:lnTo>
                <a:lnTo>
                  <a:pt x="1639422" y="888806"/>
                </a:lnTo>
                <a:lnTo>
                  <a:pt x="1584972" y="895637"/>
                </a:lnTo>
                <a:lnTo>
                  <a:pt x="1529632" y="901513"/>
                </a:lnTo>
                <a:lnTo>
                  <a:pt x="1473489" y="906420"/>
                </a:lnTo>
                <a:lnTo>
                  <a:pt x="1416632" y="910339"/>
                </a:lnTo>
                <a:lnTo>
                  <a:pt x="1359149" y="913255"/>
                </a:lnTo>
                <a:lnTo>
                  <a:pt x="1301128" y="915152"/>
                </a:lnTo>
                <a:lnTo>
                  <a:pt x="1242656" y="916012"/>
                </a:lnTo>
                <a:lnTo>
                  <a:pt x="1183821" y="915820"/>
                </a:lnTo>
                <a:lnTo>
                  <a:pt x="1124712" y="914558"/>
                </a:lnTo>
                <a:lnTo>
                  <a:pt x="1065417" y="912211"/>
                </a:lnTo>
                <a:lnTo>
                  <a:pt x="713881" y="1030575"/>
                </a:lnTo>
                <a:close/>
              </a:path>
            </a:pathLst>
          </a:custGeom>
          <a:ln w="15240">
            <a:solidFill>
              <a:srgbClr val="34487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4198746" y="3545281"/>
            <a:ext cx="13303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1800" spc="12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1800" spc="-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mma</a:t>
            </a:r>
            <a:r>
              <a:rPr sz="1800" spc="-2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1800" spc="-7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ds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046407" y="5323234"/>
            <a:ext cx="2182495" cy="1030605"/>
          </a:xfrm>
          <a:custGeom>
            <a:avLst/>
            <a:gdLst/>
            <a:ahLst/>
            <a:cxnLst/>
            <a:rect l="l" t="t" r="r" b="b"/>
            <a:pathLst>
              <a:path w="2182495" h="1030604">
                <a:moveTo>
                  <a:pt x="636580" y="1030512"/>
                </a:moveTo>
                <a:lnTo>
                  <a:pt x="555046" y="856903"/>
                </a:lnTo>
                <a:lnTo>
                  <a:pt x="491213" y="840574"/>
                </a:lnTo>
                <a:lnTo>
                  <a:pt x="430978" y="822723"/>
                </a:lnTo>
                <a:lnTo>
                  <a:pt x="374402" y="803443"/>
                </a:lnTo>
                <a:lnTo>
                  <a:pt x="321548" y="782827"/>
                </a:lnTo>
                <a:lnTo>
                  <a:pt x="272476" y="760968"/>
                </a:lnTo>
                <a:lnTo>
                  <a:pt x="227249" y="737959"/>
                </a:lnTo>
                <a:lnTo>
                  <a:pt x="185928" y="713892"/>
                </a:lnTo>
                <a:lnTo>
                  <a:pt x="148575" y="688861"/>
                </a:lnTo>
                <a:lnTo>
                  <a:pt x="115252" y="662958"/>
                </a:lnTo>
                <a:lnTo>
                  <a:pt x="86020" y="636276"/>
                </a:lnTo>
                <a:lnTo>
                  <a:pt x="40077" y="580949"/>
                </a:lnTo>
                <a:lnTo>
                  <a:pt x="11239" y="523623"/>
                </a:lnTo>
                <a:lnTo>
                  <a:pt x="0" y="465040"/>
                </a:lnTo>
                <a:lnTo>
                  <a:pt x="1134" y="435510"/>
                </a:lnTo>
                <a:lnTo>
                  <a:pt x="17218" y="376437"/>
                </a:lnTo>
                <a:lnTo>
                  <a:pt x="52134" y="317966"/>
                </a:lnTo>
                <a:lnTo>
                  <a:pt x="106376" y="260841"/>
                </a:lnTo>
                <a:lnTo>
                  <a:pt x="140899" y="233015"/>
                </a:lnTo>
                <a:lnTo>
                  <a:pt x="202697" y="192165"/>
                </a:lnTo>
                <a:lnTo>
                  <a:pt x="236799" y="173105"/>
                </a:lnTo>
                <a:lnTo>
                  <a:pt x="272900" y="154971"/>
                </a:lnTo>
                <a:lnTo>
                  <a:pt x="310896" y="137776"/>
                </a:lnTo>
                <a:lnTo>
                  <a:pt x="350684" y="121531"/>
                </a:lnTo>
                <a:lnTo>
                  <a:pt x="392163" y="106248"/>
                </a:lnTo>
                <a:lnTo>
                  <a:pt x="435229" y="91939"/>
                </a:lnTo>
                <a:lnTo>
                  <a:pt x="479779" y="78617"/>
                </a:lnTo>
                <a:lnTo>
                  <a:pt x="525711" y="66292"/>
                </a:lnTo>
                <a:lnTo>
                  <a:pt x="572922" y="54977"/>
                </a:lnTo>
                <a:lnTo>
                  <a:pt x="621309" y="44684"/>
                </a:lnTo>
                <a:lnTo>
                  <a:pt x="670769" y="35424"/>
                </a:lnTo>
                <a:lnTo>
                  <a:pt x="721200" y="27211"/>
                </a:lnTo>
                <a:lnTo>
                  <a:pt x="772499" y="20055"/>
                </a:lnTo>
                <a:lnTo>
                  <a:pt x="824562" y="13968"/>
                </a:lnTo>
                <a:lnTo>
                  <a:pt x="877288" y="8964"/>
                </a:lnTo>
                <a:lnTo>
                  <a:pt x="930574" y="5053"/>
                </a:lnTo>
                <a:lnTo>
                  <a:pt x="984316" y="2247"/>
                </a:lnTo>
                <a:lnTo>
                  <a:pt x="1038412" y="558"/>
                </a:lnTo>
                <a:lnTo>
                  <a:pt x="1092759" y="0"/>
                </a:lnTo>
                <a:lnTo>
                  <a:pt x="1147255" y="582"/>
                </a:lnTo>
                <a:lnTo>
                  <a:pt x="1201796" y="2317"/>
                </a:lnTo>
                <a:lnTo>
                  <a:pt x="1256280" y="5218"/>
                </a:lnTo>
                <a:lnTo>
                  <a:pt x="1310604" y="9296"/>
                </a:lnTo>
                <a:lnTo>
                  <a:pt x="1364665" y="14563"/>
                </a:lnTo>
                <a:lnTo>
                  <a:pt x="1418361" y="21031"/>
                </a:lnTo>
                <a:lnTo>
                  <a:pt x="1471588" y="28712"/>
                </a:lnTo>
                <a:lnTo>
                  <a:pt x="1524245" y="37618"/>
                </a:lnTo>
                <a:lnTo>
                  <a:pt x="1576228" y="47761"/>
                </a:lnTo>
                <a:lnTo>
                  <a:pt x="1627434" y="59152"/>
                </a:lnTo>
                <a:lnTo>
                  <a:pt x="1691267" y="75486"/>
                </a:lnTo>
                <a:lnTo>
                  <a:pt x="1751502" y="93341"/>
                </a:lnTo>
                <a:lnTo>
                  <a:pt x="1808078" y="112625"/>
                </a:lnTo>
                <a:lnTo>
                  <a:pt x="1860932" y="133246"/>
                </a:lnTo>
                <a:lnTo>
                  <a:pt x="1910004" y="155109"/>
                </a:lnTo>
                <a:lnTo>
                  <a:pt x="1955231" y="178122"/>
                </a:lnTo>
                <a:lnTo>
                  <a:pt x="1996552" y="202193"/>
                </a:lnTo>
                <a:lnTo>
                  <a:pt x="2033904" y="227228"/>
                </a:lnTo>
                <a:lnTo>
                  <a:pt x="2067228" y="253135"/>
                </a:lnTo>
                <a:lnTo>
                  <a:pt x="2096460" y="279820"/>
                </a:lnTo>
                <a:lnTo>
                  <a:pt x="2142403" y="335153"/>
                </a:lnTo>
                <a:lnTo>
                  <a:pt x="2171241" y="392486"/>
                </a:lnTo>
                <a:lnTo>
                  <a:pt x="2182480" y="451074"/>
                </a:lnTo>
                <a:lnTo>
                  <a:pt x="2181346" y="480607"/>
                </a:lnTo>
                <a:lnTo>
                  <a:pt x="2165262" y="539685"/>
                </a:lnTo>
                <a:lnTo>
                  <a:pt x="2130346" y="598160"/>
                </a:lnTo>
                <a:lnTo>
                  <a:pt x="2076103" y="655289"/>
                </a:lnTo>
                <a:lnTo>
                  <a:pt x="2041581" y="683116"/>
                </a:lnTo>
                <a:lnTo>
                  <a:pt x="1979858" y="723869"/>
                </a:lnTo>
                <a:lnTo>
                  <a:pt x="1945618" y="742969"/>
                </a:lnTo>
                <a:lnTo>
                  <a:pt x="1909260" y="761189"/>
                </a:lnTo>
                <a:lnTo>
                  <a:pt x="1870886" y="778508"/>
                </a:lnTo>
                <a:lnTo>
                  <a:pt x="1830595" y="794906"/>
                </a:lnTo>
                <a:lnTo>
                  <a:pt x="1788488" y="810360"/>
                </a:lnTo>
                <a:lnTo>
                  <a:pt x="1744666" y="824851"/>
                </a:lnTo>
                <a:lnTo>
                  <a:pt x="1699230" y="838357"/>
                </a:lnTo>
                <a:lnTo>
                  <a:pt x="1652280" y="850856"/>
                </a:lnTo>
                <a:lnTo>
                  <a:pt x="1603917" y="862328"/>
                </a:lnTo>
                <a:lnTo>
                  <a:pt x="1554242" y="872752"/>
                </a:lnTo>
                <a:lnTo>
                  <a:pt x="1503356" y="882106"/>
                </a:lnTo>
                <a:lnTo>
                  <a:pt x="1451359" y="890369"/>
                </a:lnTo>
                <a:lnTo>
                  <a:pt x="1398352" y="897521"/>
                </a:lnTo>
                <a:lnTo>
                  <a:pt x="1344435" y="903539"/>
                </a:lnTo>
                <a:lnTo>
                  <a:pt x="1289710" y="908404"/>
                </a:lnTo>
                <a:lnTo>
                  <a:pt x="1234276" y="912093"/>
                </a:lnTo>
                <a:lnTo>
                  <a:pt x="1178236" y="914586"/>
                </a:lnTo>
                <a:lnTo>
                  <a:pt x="1121689" y="915862"/>
                </a:lnTo>
                <a:lnTo>
                  <a:pt x="1064736" y="915899"/>
                </a:lnTo>
                <a:lnTo>
                  <a:pt x="1007478" y="914676"/>
                </a:lnTo>
                <a:lnTo>
                  <a:pt x="950016" y="912173"/>
                </a:lnTo>
                <a:lnTo>
                  <a:pt x="636580" y="1030512"/>
                </a:lnTo>
                <a:close/>
              </a:path>
            </a:pathLst>
          </a:custGeom>
          <a:ln w="15239">
            <a:solidFill>
              <a:srgbClr val="34487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9629013" y="5490768"/>
            <a:ext cx="102044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2715" marR="5080" indent="-12065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Pro</a:t>
            </a:r>
            <a:r>
              <a:rPr sz="1800" spc="-2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b</a:t>
            </a:r>
            <a:r>
              <a:rPr sz="1800" spc="-12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1800" spc="8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800" spc="-6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m</a:t>
            </a:r>
            <a:r>
              <a:rPr sz="1800" spc="-19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-  </a:t>
            </a:r>
            <a:r>
              <a:rPr sz="1800" spc="-6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solving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626802" y="4366162"/>
            <a:ext cx="2184400" cy="1030605"/>
          </a:xfrm>
          <a:custGeom>
            <a:avLst/>
            <a:gdLst/>
            <a:ahLst/>
            <a:cxnLst/>
            <a:rect l="l" t="t" r="r" b="b"/>
            <a:pathLst>
              <a:path w="2184400" h="1030604">
                <a:moveTo>
                  <a:pt x="637093" y="1030448"/>
                </a:moveTo>
                <a:lnTo>
                  <a:pt x="555432" y="856966"/>
                </a:lnTo>
                <a:lnTo>
                  <a:pt x="491552" y="840632"/>
                </a:lnTo>
                <a:lnTo>
                  <a:pt x="431274" y="822776"/>
                </a:lnTo>
                <a:lnTo>
                  <a:pt x="374657" y="803491"/>
                </a:lnTo>
                <a:lnTo>
                  <a:pt x="321765" y="782869"/>
                </a:lnTo>
                <a:lnTo>
                  <a:pt x="272658" y="761004"/>
                </a:lnTo>
                <a:lnTo>
                  <a:pt x="227399" y="737989"/>
                </a:lnTo>
                <a:lnTo>
                  <a:pt x="186049" y="713916"/>
                </a:lnTo>
                <a:lnTo>
                  <a:pt x="148669" y="688879"/>
                </a:lnTo>
                <a:lnTo>
                  <a:pt x="115323" y="662971"/>
                </a:lnTo>
                <a:lnTo>
                  <a:pt x="86071" y="636284"/>
                </a:lnTo>
                <a:lnTo>
                  <a:pt x="40097" y="580948"/>
                </a:lnTo>
                <a:lnTo>
                  <a:pt x="11242" y="523613"/>
                </a:lnTo>
                <a:lnTo>
                  <a:pt x="0" y="465025"/>
                </a:lnTo>
                <a:lnTo>
                  <a:pt x="1137" y="435494"/>
                </a:lnTo>
                <a:lnTo>
                  <a:pt x="17239" y="376420"/>
                </a:lnTo>
                <a:lnTo>
                  <a:pt x="52188" y="317953"/>
                </a:lnTo>
                <a:lnTo>
                  <a:pt x="106478" y="260835"/>
                </a:lnTo>
                <a:lnTo>
                  <a:pt x="141031" y="233015"/>
                </a:lnTo>
                <a:lnTo>
                  <a:pt x="202858" y="192165"/>
                </a:lnTo>
                <a:lnTo>
                  <a:pt x="236978" y="173105"/>
                </a:lnTo>
                <a:lnTo>
                  <a:pt x="273099" y="154971"/>
                </a:lnTo>
                <a:lnTo>
                  <a:pt x="311116" y="137776"/>
                </a:lnTo>
                <a:lnTo>
                  <a:pt x="350929" y="121531"/>
                </a:lnTo>
                <a:lnTo>
                  <a:pt x="392433" y="106248"/>
                </a:lnTo>
                <a:lnTo>
                  <a:pt x="435526" y="91939"/>
                </a:lnTo>
                <a:lnTo>
                  <a:pt x="480105" y="78617"/>
                </a:lnTo>
                <a:lnTo>
                  <a:pt x="526068" y="66292"/>
                </a:lnTo>
                <a:lnTo>
                  <a:pt x="573310" y="54977"/>
                </a:lnTo>
                <a:lnTo>
                  <a:pt x="621730" y="44684"/>
                </a:lnTo>
                <a:lnTo>
                  <a:pt x="671224" y="35424"/>
                </a:lnTo>
                <a:lnTo>
                  <a:pt x="721690" y="27211"/>
                </a:lnTo>
                <a:lnTo>
                  <a:pt x="773025" y="20055"/>
                </a:lnTo>
                <a:lnTo>
                  <a:pt x="825125" y="13968"/>
                </a:lnTo>
                <a:lnTo>
                  <a:pt x="877889" y="8964"/>
                </a:lnTo>
                <a:lnTo>
                  <a:pt x="931213" y="5053"/>
                </a:lnTo>
                <a:lnTo>
                  <a:pt x="984993" y="2247"/>
                </a:lnTo>
                <a:lnTo>
                  <a:pt x="1039129" y="558"/>
                </a:lnTo>
                <a:lnTo>
                  <a:pt x="1093515" y="0"/>
                </a:lnTo>
                <a:lnTo>
                  <a:pt x="1148051" y="582"/>
                </a:lnTo>
                <a:lnTo>
                  <a:pt x="1202632" y="2317"/>
                </a:lnTo>
                <a:lnTo>
                  <a:pt x="1257156" y="5218"/>
                </a:lnTo>
                <a:lnTo>
                  <a:pt x="1311520" y="9296"/>
                </a:lnTo>
                <a:lnTo>
                  <a:pt x="1365621" y="14563"/>
                </a:lnTo>
                <a:lnTo>
                  <a:pt x="1419356" y="21031"/>
                </a:lnTo>
                <a:lnTo>
                  <a:pt x="1472622" y="28712"/>
                </a:lnTo>
                <a:lnTo>
                  <a:pt x="1525318" y="37618"/>
                </a:lnTo>
                <a:lnTo>
                  <a:pt x="1577338" y="47761"/>
                </a:lnTo>
                <a:lnTo>
                  <a:pt x="1628582" y="59152"/>
                </a:lnTo>
                <a:lnTo>
                  <a:pt x="1692461" y="75486"/>
                </a:lnTo>
                <a:lnTo>
                  <a:pt x="1752740" y="93342"/>
                </a:lnTo>
                <a:lnTo>
                  <a:pt x="1809356" y="112627"/>
                </a:lnTo>
                <a:lnTo>
                  <a:pt x="1862249" y="133249"/>
                </a:lnTo>
                <a:lnTo>
                  <a:pt x="1911355" y="155114"/>
                </a:lnTo>
                <a:lnTo>
                  <a:pt x="1956615" y="178129"/>
                </a:lnTo>
                <a:lnTo>
                  <a:pt x="1997965" y="202202"/>
                </a:lnTo>
                <a:lnTo>
                  <a:pt x="2035344" y="227239"/>
                </a:lnTo>
                <a:lnTo>
                  <a:pt x="2068690" y="253147"/>
                </a:lnTo>
                <a:lnTo>
                  <a:pt x="2097942" y="279834"/>
                </a:lnTo>
                <a:lnTo>
                  <a:pt x="2143916" y="335171"/>
                </a:lnTo>
                <a:lnTo>
                  <a:pt x="2172771" y="392505"/>
                </a:lnTo>
                <a:lnTo>
                  <a:pt x="2184014" y="451093"/>
                </a:lnTo>
                <a:lnTo>
                  <a:pt x="2182876" y="480625"/>
                </a:lnTo>
                <a:lnTo>
                  <a:pt x="2166774" y="539698"/>
                </a:lnTo>
                <a:lnTo>
                  <a:pt x="2131825" y="598166"/>
                </a:lnTo>
                <a:lnTo>
                  <a:pt x="2077535" y="655283"/>
                </a:lnTo>
                <a:lnTo>
                  <a:pt x="2042983" y="683103"/>
                </a:lnTo>
                <a:lnTo>
                  <a:pt x="1981224" y="723851"/>
                </a:lnTo>
                <a:lnTo>
                  <a:pt x="1946964" y="742950"/>
                </a:lnTo>
                <a:lnTo>
                  <a:pt x="1910584" y="761169"/>
                </a:lnTo>
                <a:lnTo>
                  <a:pt x="1872187" y="778488"/>
                </a:lnTo>
                <a:lnTo>
                  <a:pt x="1831871" y="794887"/>
                </a:lnTo>
                <a:lnTo>
                  <a:pt x="1789738" y="810343"/>
                </a:lnTo>
                <a:lnTo>
                  <a:pt x="1745889" y="824835"/>
                </a:lnTo>
                <a:lnTo>
                  <a:pt x="1700424" y="838343"/>
                </a:lnTo>
                <a:lnTo>
                  <a:pt x="1653444" y="850845"/>
                </a:lnTo>
                <a:lnTo>
                  <a:pt x="1605049" y="862320"/>
                </a:lnTo>
                <a:lnTo>
                  <a:pt x="1555341" y="872747"/>
                </a:lnTo>
                <a:lnTo>
                  <a:pt x="1504421" y="882105"/>
                </a:lnTo>
                <a:lnTo>
                  <a:pt x="1452387" y="890372"/>
                </a:lnTo>
                <a:lnTo>
                  <a:pt x="1399343" y="897527"/>
                </a:lnTo>
                <a:lnTo>
                  <a:pt x="1345387" y="903550"/>
                </a:lnTo>
                <a:lnTo>
                  <a:pt x="1290622" y="908419"/>
                </a:lnTo>
                <a:lnTo>
                  <a:pt x="1235147" y="912112"/>
                </a:lnTo>
                <a:lnTo>
                  <a:pt x="1179063" y="914609"/>
                </a:lnTo>
                <a:lnTo>
                  <a:pt x="1122471" y="915889"/>
                </a:lnTo>
                <a:lnTo>
                  <a:pt x="1065472" y="915930"/>
                </a:lnTo>
                <a:lnTo>
                  <a:pt x="1008167" y="914711"/>
                </a:lnTo>
                <a:lnTo>
                  <a:pt x="950656" y="912211"/>
                </a:lnTo>
                <a:lnTo>
                  <a:pt x="637093" y="1030448"/>
                </a:lnTo>
                <a:close/>
              </a:path>
            </a:pathLst>
          </a:custGeom>
          <a:ln w="15240">
            <a:solidFill>
              <a:srgbClr val="34487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5279516" y="4670247"/>
            <a:ext cx="8801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Po</a:t>
            </a:r>
            <a:r>
              <a:rPr sz="180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1800" spc="-5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1800" spc="-114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800" spc="8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800" spc="-23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rs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525735" y="2919926"/>
            <a:ext cx="2504440" cy="1030605"/>
          </a:xfrm>
          <a:custGeom>
            <a:avLst/>
            <a:gdLst/>
            <a:ahLst/>
            <a:cxnLst/>
            <a:rect l="l" t="t" r="r" b="b"/>
            <a:pathLst>
              <a:path w="2504440" h="1030604">
                <a:moveTo>
                  <a:pt x="730409" y="1030408"/>
                </a:moveTo>
                <a:lnTo>
                  <a:pt x="636683" y="856926"/>
                </a:lnTo>
                <a:lnTo>
                  <a:pt x="571393" y="842484"/>
                </a:lnTo>
                <a:lnTo>
                  <a:pt x="509358" y="826831"/>
                </a:lnTo>
                <a:lnTo>
                  <a:pt x="450627" y="810032"/>
                </a:lnTo>
                <a:lnTo>
                  <a:pt x="395249" y="792153"/>
                </a:lnTo>
                <a:lnTo>
                  <a:pt x="343276" y="773259"/>
                </a:lnTo>
                <a:lnTo>
                  <a:pt x="294756" y="753416"/>
                </a:lnTo>
                <a:lnTo>
                  <a:pt x="249739" y="732687"/>
                </a:lnTo>
                <a:lnTo>
                  <a:pt x="208276" y="711140"/>
                </a:lnTo>
                <a:lnTo>
                  <a:pt x="170415" y="688839"/>
                </a:lnTo>
                <a:lnTo>
                  <a:pt x="136206" y="665850"/>
                </a:lnTo>
                <a:lnTo>
                  <a:pt x="105700" y="642237"/>
                </a:lnTo>
                <a:lnTo>
                  <a:pt x="55994" y="593403"/>
                </a:lnTo>
                <a:lnTo>
                  <a:pt x="21693" y="542861"/>
                </a:lnTo>
                <a:lnTo>
                  <a:pt x="3197" y="491131"/>
                </a:lnTo>
                <a:lnTo>
                  <a:pt x="0" y="464985"/>
                </a:lnTo>
                <a:lnTo>
                  <a:pt x="902" y="438738"/>
                </a:lnTo>
                <a:lnTo>
                  <a:pt x="15208" y="386204"/>
                </a:lnTo>
                <a:lnTo>
                  <a:pt x="46511" y="334050"/>
                </a:lnTo>
                <a:lnTo>
                  <a:pt x="95210" y="282799"/>
                </a:lnTo>
                <a:lnTo>
                  <a:pt x="126208" y="257676"/>
                </a:lnTo>
                <a:lnTo>
                  <a:pt x="161703" y="232975"/>
                </a:lnTo>
                <a:lnTo>
                  <a:pt x="223986" y="196610"/>
                </a:lnTo>
                <a:lnTo>
                  <a:pt x="258036" y="179496"/>
                </a:lnTo>
                <a:lnTo>
                  <a:pt x="293918" y="163105"/>
                </a:lnTo>
                <a:lnTo>
                  <a:pt x="331548" y="147446"/>
                </a:lnTo>
                <a:lnTo>
                  <a:pt x="370845" y="132527"/>
                </a:lnTo>
                <a:lnTo>
                  <a:pt x="411727" y="118357"/>
                </a:lnTo>
                <a:lnTo>
                  <a:pt x="454112" y="104943"/>
                </a:lnTo>
                <a:lnTo>
                  <a:pt x="497918" y="92294"/>
                </a:lnTo>
                <a:lnTo>
                  <a:pt x="543063" y="80419"/>
                </a:lnTo>
                <a:lnTo>
                  <a:pt x="589465" y="69325"/>
                </a:lnTo>
                <a:lnTo>
                  <a:pt x="637042" y="59020"/>
                </a:lnTo>
                <a:lnTo>
                  <a:pt x="685713" y="49514"/>
                </a:lnTo>
                <a:lnTo>
                  <a:pt x="735396" y="40815"/>
                </a:lnTo>
                <a:lnTo>
                  <a:pt x="786008" y="32930"/>
                </a:lnTo>
                <a:lnTo>
                  <a:pt x="837468" y="25868"/>
                </a:lnTo>
                <a:lnTo>
                  <a:pt x="889693" y="19638"/>
                </a:lnTo>
                <a:lnTo>
                  <a:pt x="942603" y="14247"/>
                </a:lnTo>
                <a:lnTo>
                  <a:pt x="996114" y="9704"/>
                </a:lnTo>
                <a:lnTo>
                  <a:pt x="1050145" y="6017"/>
                </a:lnTo>
                <a:lnTo>
                  <a:pt x="1104614" y="3195"/>
                </a:lnTo>
                <a:lnTo>
                  <a:pt x="1159440" y="1246"/>
                </a:lnTo>
                <a:lnTo>
                  <a:pt x="1214540" y="178"/>
                </a:lnTo>
                <a:lnTo>
                  <a:pt x="1269832" y="0"/>
                </a:lnTo>
                <a:lnTo>
                  <a:pt x="1325234" y="719"/>
                </a:lnTo>
                <a:lnTo>
                  <a:pt x="1380666" y="2344"/>
                </a:lnTo>
                <a:lnTo>
                  <a:pt x="1436043" y="4883"/>
                </a:lnTo>
                <a:lnTo>
                  <a:pt x="1491286" y="8345"/>
                </a:lnTo>
                <a:lnTo>
                  <a:pt x="1546311" y="12739"/>
                </a:lnTo>
                <a:lnTo>
                  <a:pt x="1601037" y="18071"/>
                </a:lnTo>
                <a:lnTo>
                  <a:pt x="1655382" y="24351"/>
                </a:lnTo>
                <a:lnTo>
                  <a:pt x="1709264" y="31587"/>
                </a:lnTo>
                <a:lnTo>
                  <a:pt x="1762601" y="39787"/>
                </a:lnTo>
                <a:lnTo>
                  <a:pt x="1815312" y="48959"/>
                </a:lnTo>
                <a:lnTo>
                  <a:pt x="1867313" y="59112"/>
                </a:lnTo>
                <a:lnTo>
                  <a:pt x="1932604" y="73554"/>
                </a:lnTo>
                <a:lnTo>
                  <a:pt x="1994639" y="89207"/>
                </a:lnTo>
                <a:lnTo>
                  <a:pt x="2053370" y="106006"/>
                </a:lnTo>
                <a:lnTo>
                  <a:pt x="2108748" y="123885"/>
                </a:lnTo>
                <a:lnTo>
                  <a:pt x="2160721" y="142779"/>
                </a:lnTo>
                <a:lnTo>
                  <a:pt x="2209241" y="162622"/>
                </a:lnTo>
                <a:lnTo>
                  <a:pt x="2254258" y="183351"/>
                </a:lnTo>
                <a:lnTo>
                  <a:pt x="2295721" y="204898"/>
                </a:lnTo>
                <a:lnTo>
                  <a:pt x="2333582" y="227199"/>
                </a:lnTo>
                <a:lnTo>
                  <a:pt x="2367791" y="250188"/>
                </a:lnTo>
                <a:lnTo>
                  <a:pt x="2398297" y="273801"/>
                </a:lnTo>
                <a:lnTo>
                  <a:pt x="2448003" y="322635"/>
                </a:lnTo>
                <a:lnTo>
                  <a:pt x="2482304" y="373177"/>
                </a:lnTo>
                <a:lnTo>
                  <a:pt x="2500800" y="424907"/>
                </a:lnTo>
                <a:lnTo>
                  <a:pt x="2503997" y="451053"/>
                </a:lnTo>
                <a:lnTo>
                  <a:pt x="2503094" y="477300"/>
                </a:lnTo>
                <a:lnTo>
                  <a:pt x="2488789" y="529834"/>
                </a:lnTo>
                <a:lnTo>
                  <a:pt x="2457486" y="581988"/>
                </a:lnTo>
                <a:lnTo>
                  <a:pt x="2408787" y="633239"/>
                </a:lnTo>
                <a:lnTo>
                  <a:pt x="2377789" y="658362"/>
                </a:lnTo>
                <a:lnTo>
                  <a:pt x="2342293" y="683063"/>
                </a:lnTo>
                <a:lnTo>
                  <a:pt x="2280200" y="719281"/>
                </a:lnTo>
                <a:lnTo>
                  <a:pt x="2246094" y="736397"/>
                </a:lnTo>
                <a:lnTo>
                  <a:pt x="2210054" y="752830"/>
                </a:lnTo>
                <a:lnTo>
                  <a:pt x="2172160" y="768567"/>
                </a:lnTo>
                <a:lnTo>
                  <a:pt x="2132494" y="783593"/>
                </a:lnTo>
                <a:lnTo>
                  <a:pt x="2091134" y="797893"/>
                </a:lnTo>
                <a:lnTo>
                  <a:pt x="2048161" y="811452"/>
                </a:lnTo>
                <a:lnTo>
                  <a:pt x="2003654" y="824256"/>
                </a:lnTo>
                <a:lnTo>
                  <a:pt x="1957694" y="836290"/>
                </a:lnTo>
                <a:lnTo>
                  <a:pt x="1910361" y="847539"/>
                </a:lnTo>
                <a:lnTo>
                  <a:pt x="1861734" y="857989"/>
                </a:lnTo>
                <a:lnTo>
                  <a:pt x="1811894" y="867626"/>
                </a:lnTo>
                <a:lnTo>
                  <a:pt x="1760920" y="876434"/>
                </a:lnTo>
                <a:lnTo>
                  <a:pt x="1708893" y="884398"/>
                </a:lnTo>
                <a:lnTo>
                  <a:pt x="1655893" y="891505"/>
                </a:lnTo>
                <a:lnTo>
                  <a:pt x="1601999" y="897740"/>
                </a:lnTo>
                <a:lnTo>
                  <a:pt x="1547291" y="903087"/>
                </a:lnTo>
                <a:lnTo>
                  <a:pt x="1491851" y="907533"/>
                </a:lnTo>
                <a:lnTo>
                  <a:pt x="1435756" y="911062"/>
                </a:lnTo>
                <a:lnTo>
                  <a:pt x="1379088" y="913660"/>
                </a:lnTo>
                <a:lnTo>
                  <a:pt x="1321927" y="915312"/>
                </a:lnTo>
                <a:lnTo>
                  <a:pt x="1264352" y="916004"/>
                </a:lnTo>
                <a:lnTo>
                  <a:pt x="1206444" y="915721"/>
                </a:lnTo>
                <a:lnTo>
                  <a:pt x="1148282" y="914448"/>
                </a:lnTo>
                <a:lnTo>
                  <a:pt x="1089946" y="912171"/>
                </a:lnTo>
                <a:lnTo>
                  <a:pt x="730409" y="1030408"/>
                </a:lnTo>
                <a:close/>
              </a:path>
            </a:pathLst>
          </a:custGeom>
          <a:ln w="15240">
            <a:solidFill>
              <a:srgbClr val="34487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7096759" y="3087115"/>
            <a:ext cx="13646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3370" marR="5080" indent="-28067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Hierarchy</a:t>
            </a:r>
            <a:r>
              <a:rPr sz="1800" spc="-21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of  </a:t>
            </a:r>
            <a:r>
              <a:rPr sz="1800" spc="-2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control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090961" y="4131483"/>
            <a:ext cx="2637155" cy="1076960"/>
          </a:xfrm>
          <a:custGeom>
            <a:avLst/>
            <a:gdLst/>
            <a:ahLst/>
            <a:cxnLst/>
            <a:rect l="l" t="t" r="r" b="b"/>
            <a:pathLst>
              <a:path w="2637154" h="1076960">
                <a:moveTo>
                  <a:pt x="769195" y="1076786"/>
                </a:moveTo>
                <a:lnTo>
                  <a:pt x="670643" y="895430"/>
                </a:lnTo>
                <a:lnTo>
                  <a:pt x="604280" y="880901"/>
                </a:lnTo>
                <a:lnTo>
                  <a:pt x="541103" y="865193"/>
                </a:lnTo>
                <a:lnTo>
                  <a:pt x="481160" y="848368"/>
                </a:lnTo>
                <a:lnTo>
                  <a:pt x="424496" y="830488"/>
                </a:lnTo>
                <a:lnTo>
                  <a:pt x="371159" y="811612"/>
                </a:lnTo>
                <a:lnTo>
                  <a:pt x="321196" y="791803"/>
                </a:lnTo>
                <a:lnTo>
                  <a:pt x="274653" y="771121"/>
                </a:lnTo>
                <a:lnTo>
                  <a:pt x="231578" y="749628"/>
                </a:lnTo>
                <a:lnTo>
                  <a:pt x="192017" y="727384"/>
                </a:lnTo>
                <a:lnTo>
                  <a:pt x="156017" y="704450"/>
                </a:lnTo>
                <a:lnTo>
                  <a:pt x="123625" y="680889"/>
                </a:lnTo>
                <a:lnTo>
                  <a:pt x="69852" y="632125"/>
                </a:lnTo>
                <a:lnTo>
                  <a:pt x="31074" y="581581"/>
                </a:lnTo>
                <a:lnTo>
                  <a:pt x="7665" y="529746"/>
                </a:lnTo>
                <a:lnTo>
                  <a:pt x="0" y="477108"/>
                </a:lnTo>
                <a:lnTo>
                  <a:pt x="2188" y="450641"/>
                </a:lnTo>
                <a:lnTo>
                  <a:pt x="18842" y="397716"/>
                </a:lnTo>
                <a:lnTo>
                  <a:pt x="52177" y="345211"/>
                </a:lnTo>
                <a:lnTo>
                  <a:pt x="102568" y="293613"/>
                </a:lnTo>
                <a:lnTo>
                  <a:pt x="134277" y="268308"/>
                </a:lnTo>
                <a:lnTo>
                  <a:pt x="170390" y="243412"/>
                </a:lnTo>
                <a:lnTo>
                  <a:pt x="232220" y="207409"/>
                </a:lnTo>
                <a:lnTo>
                  <a:pt x="301289" y="174075"/>
                </a:lnTo>
                <a:lnTo>
                  <a:pt x="338356" y="158427"/>
                </a:lnTo>
                <a:lnTo>
                  <a:pt x="377014" y="143468"/>
                </a:lnTo>
                <a:lnTo>
                  <a:pt x="417190" y="129205"/>
                </a:lnTo>
                <a:lnTo>
                  <a:pt x="458811" y="115647"/>
                </a:lnTo>
                <a:lnTo>
                  <a:pt x="501804" y="102800"/>
                </a:lnTo>
                <a:lnTo>
                  <a:pt x="546096" y="90671"/>
                </a:lnTo>
                <a:lnTo>
                  <a:pt x="591614" y="79269"/>
                </a:lnTo>
                <a:lnTo>
                  <a:pt x="638285" y="68600"/>
                </a:lnTo>
                <a:lnTo>
                  <a:pt x="686037" y="58672"/>
                </a:lnTo>
                <a:lnTo>
                  <a:pt x="734795" y="49492"/>
                </a:lnTo>
                <a:lnTo>
                  <a:pt x="784487" y="41067"/>
                </a:lnTo>
                <a:lnTo>
                  <a:pt x="835040" y="33406"/>
                </a:lnTo>
                <a:lnTo>
                  <a:pt x="886382" y="26514"/>
                </a:lnTo>
                <a:lnTo>
                  <a:pt x="938438" y="20401"/>
                </a:lnTo>
                <a:lnTo>
                  <a:pt x="991137" y="15072"/>
                </a:lnTo>
                <a:lnTo>
                  <a:pt x="1044404" y="10536"/>
                </a:lnTo>
                <a:lnTo>
                  <a:pt x="1098168" y="6800"/>
                </a:lnTo>
                <a:lnTo>
                  <a:pt x="1152355" y="3871"/>
                </a:lnTo>
                <a:lnTo>
                  <a:pt x="1206892" y="1756"/>
                </a:lnTo>
                <a:lnTo>
                  <a:pt x="1261706" y="463"/>
                </a:lnTo>
                <a:lnTo>
                  <a:pt x="1316724" y="0"/>
                </a:lnTo>
                <a:lnTo>
                  <a:pt x="1371873" y="373"/>
                </a:lnTo>
                <a:lnTo>
                  <a:pt x="1427081" y="1590"/>
                </a:lnTo>
                <a:lnTo>
                  <a:pt x="1482274" y="3658"/>
                </a:lnTo>
                <a:lnTo>
                  <a:pt x="1537379" y="6585"/>
                </a:lnTo>
                <a:lnTo>
                  <a:pt x="1592323" y="10379"/>
                </a:lnTo>
                <a:lnTo>
                  <a:pt x="1647033" y="15045"/>
                </a:lnTo>
                <a:lnTo>
                  <a:pt x="1701436" y="20593"/>
                </a:lnTo>
                <a:lnTo>
                  <a:pt x="1755460" y="27029"/>
                </a:lnTo>
                <a:lnTo>
                  <a:pt x="1809031" y="34360"/>
                </a:lnTo>
                <a:lnTo>
                  <a:pt x="1862076" y="42595"/>
                </a:lnTo>
                <a:lnTo>
                  <a:pt x="1914523" y="51740"/>
                </a:lnTo>
                <a:lnTo>
                  <a:pt x="1966297" y="61802"/>
                </a:lnTo>
                <a:lnTo>
                  <a:pt x="2032660" y="76332"/>
                </a:lnTo>
                <a:lnTo>
                  <a:pt x="2095837" y="92039"/>
                </a:lnTo>
                <a:lnTo>
                  <a:pt x="2155781" y="108864"/>
                </a:lnTo>
                <a:lnTo>
                  <a:pt x="2212444" y="126745"/>
                </a:lnTo>
                <a:lnTo>
                  <a:pt x="2265781" y="145620"/>
                </a:lnTo>
                <a:lnTo>
                  <a:pt x="2315744" y="165430"/>
                </a:lnTo>
                <a:lnTo>
                  <a:pt x="2362287" y="186111"/>
                </a:lnTo>
                <a:lnTo>
                  <a:pt x="2405362" y="207605"/>
                </a:lnTo>
                <a:lnTo>
                  <a:pt x="2444923" y="229849"/>
                </a:lnTo>
                <a:lnTo>
                  <a:pt x="2480923" y="252782"/>
                </a:lnTo>
                <a:lnTo>
                  <a:pt x="2513315" y="276344"/>
                </a:lnTo>
                <a:lnTo>
                  <a:pt x="2567088" y="325108"/>
                </a:lnTo>
                <a:lnTo>
                  <a:pt x="2605866" y="375651"/>
                </a:lnTo>
                <a:lnTo>
                  <a:pt x="2629276" y="427486"/>
                </a:lnTo>
                <a:lnTo>
                  <a:pt x="2636941" y="480124"/>
                </a:lnTo>
                <a:lnTo>
                  <a:pt x="2634752" y="506591"/>
                </a:lnTo>
                <a:lnTo>
                  <a:pt x="2618098" y="559516"/>
                </a:lnTo>
                <a:lnTo>
                  <a:pt x="2584763" y="612022"/>
                </a:lnTo>
                <a:lnTo>
                  <a:pt x="2534372" y="663619"/>
                </a:lnTo>
                <a:lnTo>
                  <a:pt x="2502664" y="688925"/>
                </a:lnTo>
                <a:lnTo>
                  <a:pt x="2466550" y="713820"/>
                </a:lnTo>
                <a:lnTo>
                  <a:pt x="2403735" y="750300"/>
                </a:lnTo>
                <a:lnTo>
                  <a:pt x="2369333" y="767578"/>
                </a:lnTo>
                <a:lnTo>
                  <a:pt x="2333037" y="784198"/>
                </a:lnTo>
                <a:lnTo>
                  <a:pt x="2294920" y="800146"/>
                </a:lnTo>
                <a:lnTo>
                  <a:pt x="2255058" y="815407"/>
                </a:lnTo>
                <a:lnTo>
                  <a:pt x="2213526" y="829968"/>
                </a:lnTo>
                <a:lnTo>
                  <a:pt x="2170399" y="843815"/>
                </a:lnTo>
                <a:lnTo>
                  <a:pt x="2125753" y="856935"/>
                </a:lnTo>
                <a:lnTo>
                  <a:pt x="2079662" y="869314"/>
                </a:lnTo>
                <a:lnTo>
                  <a:pt x="2032201" y="880938"/>
                </a:lnTo>
                <a:lnTo>
                  <a:pt x="1983446" y="891794"/>
                </a:lnTo>
                <a:lnTo>
                  <a:pt x="1933472" y="901867"/>
                </a:lnTo>
                <a:lnTo>
                  <a:pt x="1882354" y="911145"/>
                </a:lnTo>
                <a:lnTo>
                  <a:pt x="1830168" y="919613"/>
                </a:lnTo>
                <a:lnTo>
                  <a:pt x="1776987" y="927257"/>
                </a:lnTo>
                <a:lnTo>
                  <a:pt x="1722888" y="934065"/>
                </a:lnTo>
                <a:lnTo>
                  <a:pt x="1667946" y="940021"/>
                </a:lnTo>
                <a:lnTo>
                  <a:pt x="1612235" y="945114"/>
                </a:lnTo>
                <a:lnTo>
                  <a:pt x="1555831" y="949328"/>
                </a:lnTo>
                <a:lnTo>
                  <a:pt x="1498810" y="952650"/>
                </a:lnTo>
                <a:lnTo>
                  <a:pt x="1441245" y="955067"/>
                </a:lnTo>
                <a:lnTo>
                  <a:pt x="1383213" y="956565"/>
                </a:lnTo>
                <a:lnTo>
                  <a:pt x="1324788" y="957129"/>
                </a:lnTo>
                <a:lnTo>
                  <a:pt x="1266045" y="956747"/>
                </a:lnTo>
                <a:lnTo>
                  <a:pt x="1207061" y="955405"/>
                </a:lnTo>
                <a:lnTo>
                  <a:pt x="1147909" y="953088"/>
                </a:lnTo>
                <a:lnTo>
                  <a:pt x="769195" y="1076786"/>
                </a:lnTo>
                <a:close/>
              </a:path>
            </a:pathLst>
          </a:custGeom>
          <a:ln w="15240">
            <a:solidFill>
              <a:srgbClr val="34487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 txBox="1"/>
          <p:nvPr/>
        </p:nvSpPr>
        <p:spPr>
          <a:xfrm>
            <a:off x="7671943" y="4319142"/>
            <a:ext cx="14770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Computer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algn="ctr">
              <a:lnSpc>
                <a:spcPct val="100000"/>
              </a:lnSpc>
            </a:pPr>
            <a:r>
              <a:rPr sz="1800" spc="-3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architectures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674814" y="4259482"/>
            <a:ext cx="2184400" cy="1030605"/>
          </a:xfrm>
          <a:custGeom>
            <a:avLst/>
            <a:gdLst/>
            <a:ahLst/>
            <a:cxnLst/>
            <a:rect l="l" t="t" r="r" b="b"/>
            <a:pathLst>
              <a:path w="2184400" h="1030604">
                <a:moveTo>
                  <a:pt x="637093" y="1030448"/>
                </a:moveTo>
                <a:lnTo>
                  <a:pt x="555432" y="856966"/>
                </a:lnTo>
                <a:lnTo>
                  <a:pt x="491552" y="840632"/>
                </a:lnTo>
                <a:lnTo>
                  <a:pt x="431274" y="822776"/>
                </a:lnTo>
                <a:lnTo>
                  <a:pt x="374657" y="803491"/>
                </a:lnTo>
                <a:lnTo>
                  <a:pt x="321765" y="782869"/>
                </a:lnTo>
                <a:lnTo>
                  <a:pt x="272658" y="761004"/>
                </a:lnTo>
                <a:lnTo>
                  <a:pt x="227399" y="737989"/>
                </a:lnTo>
                <a:lnTo>
                  <a:pt x="186049" y="713916"/>
                </a:lnTo>
                <a:lnTo>
                  <a:pt x="148669" y="688879"/>
                </a:lnTo>
                <a:lnTo>
                  <a:pt x="115323" y="662971"/>
                </a:lnTo>
                <a:lnTo>
                  <a:pt x="86071" y="636284"/>
                </a:lnTo>
                <a:lnTo>
                  <a:pt x="40097" y="580948"/>
                </a:lnTo>
                <a:lnTo>
                  <a:pt x="11242" y="523613"/>
                </a:lnTo>
                <a:lnTo>
                  <a:pt x="0" y="465025"/>
                </a:lnTo>
                <a:lnTo>
                  <a:pt x="1137" y="435494"/>
                </a:lnTo>
                <a:lnTo>
                  <a:pt x="17239" y="376420"/>
                </a:lnTo>
                <a:lnTo>
                  <a:pt x="52188" y="317953"/>
                </a:lnTo>
                <a:lnTo>
                  <a:pt x="106478" y="260835"/>
                </a:lnTo>
                <a:lnTo>
                  <a:pt x="141031" y="233015"/>
                </a:lnTo>
                <a:lnTo>
                  <a:pt x="202858" y="192165"/>
                </a:lnTo>
                <a:lnTo>
                  <a:pt x="236978" y="173105"/>
                </a:lnTo>
                <a:lnTo>
                  <a:pt x="273099" y="154971"/>
                </a:lnTo>
                <a:lnTo>
                  <a:pt x="311116" y="137776"/>
                </a:lnTo>
                <a:lnTo>
                  <a:pt x="350929" y="121531"/>
                </a:lnTo>
                <a:lnTo>
                  <a:pt x="392433" y="106248"/>
                </a:lnTo>
                <a:lnTo>
                  <a:pt x="435526" y="91939"/>
                </a:lnTo>
                <a:lnTo>
                  <a:pt x="480105" y="78617"/>
                </a:lnTo>
                <a:lnTo>
                  <a:pt x="526068" y="66292"/>
                </a:lnTo>
                <a:lnTo>
                  <a:pt x="573310" y="54977"/>
                </a:lnTo>
                <a:lnTo>
                  <a:pt x="621730" y="44684"/>
                </a:lnTo>
                <a:lnTo>
                  <a:pt x="671224" y="35424"/>
                </a:lnTo>
                <a:lnTo>
                  <a:pt x="721690" y="27211"/>
                </a:lnTo>
                <a:lnTo>
                  <a:pt x="773025" y="20055"/>
                </a:lnTo>
                <a:lnTo>
                  <a:pt x="825125" y="13968"/>
                </a:lnTo>
                <a:lnTo>
                  <a:pt x="877889" y="8964"/>
                </a:lnTo>
                <a:lnTo>
                  <a:pt x="931213" y="5053"/>
                </a:lnTo>
                <a:lnTo>
                  <a:pt x="984993" y="2247"/>
                </a:lnTo>
                <a:lnTo>
                  <a:pt x="1039129" y="558"/>
                </a:lnTo>
                <a:lnTo>
                  <a:pt x="1093515" y="0"/>
                </a:lnTo>
                <a:lnTo>
                  <a:pt x="1148051" y="582"/>
                </a:lnTo>
                <a:lnTo>
                  <a:pt x="1202632" y="2317"/>
                </a:lnTo>
                <a:lnTo>
                  <a:pt x="1257156" y="5218"/>
                </a:lnTo>
                <a:lnTo>
                  <a:pt x="1311520" y="9296"/>
                </a:lnTo>
                <a:lnTo>
                  <a:pt x="1365621" y="14563"/>
                </a:lnTo>
                <a:lnTo>
                  <a:pt x="1419356" y="21031"/>
                </a:lnTo>
                <a:lnTo>
                  <a:pt x="1472622" y="28712"/>
                </a:lnTo>
                <a:lnTo>
                  <a:pt x="1525318" y="37618"/>
                </a:lnTo>
                <a:lnTo>
                  <a:pt x="1577338" y="47761"/>
                </a:lnTo>
                <a:lnTo>
                  <a:pt x="1628582" y="59152"/>
                </a:lnTo>
                <a:lnTo>
                  <a:pt x="1692461" y="75486"/>
                </a:lnTo>
                <a:lnTo>
                  <a:pt x="1752740" y="93342"/>
                </a:lnTo>
                <a:lnTo>
                  <a:pt x="1809356" y="112627"/>
                </a:lnTo>
                <a:lnTo>
                  <a:pt x="1862249" y="133249"/>
                </a:lnTo>
                <a:lnTo>
                  <a:pt x="1911355" y="155114"/>
                </a:lnTo>
                <a:lnTo>
                  <a:pt x="1956615" y="178129"/>
                </a:lnTo>
                <a:lnTo>
                  <a:pt x="1997965" y="202202"/>
                </a:lnTo>
                <a:lnTo>
                  <a:pt x="2035344" y="227239"/>
                </a:lnTo>
                <a:lnTo>
                  <a:pt x="2068690" y="253147"/>
                </a:lnTo>
                <a:lnTo>
                  <a:pt x="2097942" y="279834"/>
                </a:lnTo>
                <a:lnTo>
                  <a:pt x="2143916" y="335171"/>
                </a:lnTo>
                <a:lnTo>
                  <a:pt x="2172771" y="392505"/>
                </a:lnTo>
                <a:lnTo>
                  <a:pt x="2184014" y="451093"/>
                </a:lnTo>
                <a:lnTo>
                  <a:pt x="2182876" y="480625"/>
                </a:lnTo>
                <a:lnTo>
                  <a:pt x="2166774" y="539698"/>
                </a:lnTo>
                <a:lnTo>
                  <a:pt x="2131825" y="598166"/>
                </a:lnTo>
                <a:lnTo>
                  <a:pt x="2077535" y="655283"/>
                </a:lnTo>
                <a:lnTo>
                  <a:pt x="2042983" y="683103"/>
                </a:lnTo>
                <a:lnTo>
                  <a:pt x="1981224" y="723851"/>
                </a:lnTo>
                <a:lnTo>
                  <a:pt x="1946964" y="742950"/>
                </a:lnTo>
                <a:lnTo>
                  <a:pt x="1910584" y="761169"/>
                </a:lnTo>
                <a:lnTo>
                  <a:pt x="1872187" y="778488"/>
                </a:lnTo>
                <a:lnTo>
                  <a:pt x="1831871" y="794887"/>
                </a:lnTo>
                <a:lnTo>
                  <a:pt x="1789738" y="810343"/>
                </a:lnTo>
                <a:lnTo>
                  <a:pt x="1745889" y="824835"/>
                </a:lnTo>
                <a:lnTo>
                  <a:pt x="1700424" y="838343"/>
                </a:lnTo>
                <a:lnTo>
                  <a:pt x="1653444" y="850845"/>
                </a:lnTo>
                <a:lnTo>
                  <a:pt x="1605049" y="862320"/>
                </a:lnTo>
                <a:lnTo>
                  <a:pt x="1555341" y="872747"/>
                </a:lnTo>
                <a:lnTo>
                  <a:pt x="1504421" y="882105"/>
                </a:lnTo>
                <a:lnTo>
                  <a:pt x="1452387" y="890372"/>
                </a:lnTo>
                <a:lnTo>
                  <a:pt x="1399343" y="897527"/>
                </a:lnTo>
                <a:lnTo>
                  <a:pt x="1345387" y="903550"/>
                </a:lnTo>
                <a:lnTo>
                  <a:pt x="1290622" y="908419"/>
                </a:lnTo>
                <a:lnTo>
                  <a:pt x="1235147" y="912112"/>
                </a:lnTo>
                <a:lnTo>
                  <a:pt x="1179063" y="914609"/>
                </a:lnTo>
                <a:lnTo>
                  <a:pt x="1122471" y="915889"/>
                </a:lnTo>
                <a:lnTo>
                  <a:pt x="1065472" y="915930"/>
                </a:lnTo>
                <a:lnTo>
                  <a:pt x="1008167" y="914711"/>
                </a:lnTo>
                <a:lnTo>
                  <a:pt x="950656" y="912211"/>
                </a:lnTo>
                <a:lnTo>
                  <a:pt x="637093" y="1030448"/>
                </a:lnTo>
                <a:close/>
              </a:path>
            </a:pathLst>
          </a:custGeom>
          <a:ln w="15240">
            <a:solidFill>
              <a:srgbClr val="34487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 txBox="1"/>
          <p:nvPr/>
        </p:nvSpPr>
        <p:spPr>
          <a:xfrm>
            <a:off x="2211667" y="4563313"/>
            <a:ext cx="12376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Data</a:t>
            </a:r>
            <a:r>
              <a:rPr sz="1800" spc="-21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types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775853" y="5262255"/>
            <a:ext cx="2748280" cy="1421765"/>
          </a:xfrm>
          <a:custGeom>
            <a:avLst/>
            <a:gdLst/>
            <a:ahLst/>
            <a:cxnLst/>
            <a:rect l="l" t="t" r="r" b="b"/>
            <a:pathLst>
              <a:path w="2748279" h="1421765">
                <a:moveTo>
                  <a:pt x="801603" y="1421437"/>
                </a:moveTo>
                <a:lnTo>
                  <a:pt x="698860" y="1181966"/>
                </a:lnTo>
                <a:lnTo>
                  <a:pt x="638157" y="1165275"/>
                </a:lnTo>
                <a:lnTo>
                  <a:pt x="579993" y="1147385"/>
                </a:lnTo>
                <a:lnTo>
                  <a:pt x="524398" y="1128350"/>
                </a:lnTo>
                <a:lnTo>
                  <a:pt x="471407" y="1108225"/>
                </a:lnTo>
                <a:lnTo>
                  <a:pt x="421051" y="1087063"/>
                </a:lnTo>
                <a:lnTo>
                  <a:pt x="373364" y="1064918"/>
                </a:lnTo>
                <a:lnTo>
                  <a:pt x="328378" y="1041845"/>
                </a:lnTo>
                <a:lnTo>
                  <a:pt x="286126" y="1017897"/>
                </a:lnTo>
                <a:lnTo>
                  <a:pt x="246640" y="993129"/>
                </a:lnTo>
                <a:lnTo>
                  <a:pt x="209954" y="967595"/>
                </a:lnTo>
                <a:lnTo>
                  <a:pt x="176101" y="941349"/>
                </a:lnTo>
                <a:lnTo>
                  <a:pt x="145112" y="914444"/>
                </a:lnTo>
                <a:lnTo>
                  <a:pt x="117021" y="886935"/>
                </a:lnTo>
                <a:lnTo>
                  <a:pt x="69663" y="830322"/>
                </a:lnTo>
                <a:lnTo>
                  <a:pt x="34288" y="771942"/>
                </a:lnTo>
                <a:lnTo>
                  <a:pt x="11159" y="712227"/>
                </a:lnTo>
                <a:lnTo>
                  <a:pt x="538" y="651610"/>
                </a:lnTo>
                <a:lnTo>
                  <a:pt x="0" y="621098"/>
                </a:lnTo>
                <a:lnTo>
                  <a:pt x="2686" y="590524"/>
                </a:lnTo>
                <a:lnTo>
                  <a:pt x="17866" y="529401"/>
                </a:lnTo>
                <a:lnTo>
                  <a:pt x="46338" y="468673"/>
                </a:lnTo>
                <a:lnTo>
                  <a:pt x="88366" y="408775"/>
                </a:lnTo>
                <a:lnTo>
                  <a:pt x="114546" y="379271"/>
                </a:lnTo>
                <a:lnTo>
                  <a:pt x="144212" y="350137"/>
                </a:lnTo>
                <a:lnTo>
                  <a:pt x="177398" y="321426"/>
                </a:lnTo>
                <a:lnTo>
                  <a:pt x="236754" y="277324"/>
                </a:lnTo>
                <a:lnTo>
                  <a:pt x="268898" y="256399"/>
                </a:lnTo>
                <a:lnTo>
                  <a:pt x="302604" y="236233"/>
                </a:lnTo>
                <a:lnTo>
                  <a:pt x="337813" y="216836"/>
                </a:lnTo>
                <a:lnTo>
                  <a:pt x="374464" y="198214"/>
                </a:lnTo>
                <a:lnTo>
                  <a:pt x="412498" y="180376"/>
                </a:lnTo>
                <a:lnTo>
                  <a:pt x="451854" y="163329"/>
                </a:lnTo>
                <a:lnTo>
                  <a:pt x="492472" y="147080"/>
                </a:lnTo>
                <a:lnTo>
                  <a:pt x="534291" y="131639"/>
                </a:lnTo>
                <a:lnTo>
                  <a:pt x="577253" y="117011"/>
                </a:lnTo>
                <a:lnTo>
                  <a:pt x="621295" y="103206"/>
                </a:lnTo>
                <a:lnTo>
                  <a:pt x="666359" y="90230"/>
                </a:lnTo>
                <a:lnTo>
                  <a:pt x="712384" y="78092"/>
                </a:lnTo>
                <a:lnTo>
                  <a:pt x="759310" y="66798"/>
                </a:lnTo>
                <a:lnTo>
                  <a:pt x="807076" y="56358"/>
                </a:lnTo>
                <a:lnTo>
                  <a:pt x="855622" y="46778"/>
                </a:lnTo>
                <a:lnTo>
                  <a:pt x="904889" y="38066"/>
                </a:lnTo>
                <a:lnTo>
                  <a:pt x="954816" y="30230"/>
                </a:lnTo>
                <a:lnTo>
                  <a:pt x="1005342" y="23278"/>
                </a:lnTo>
                <a:lnTo>
                  <a:pt x="1056409" y="17217"/>
                </a:lnTo>
                <a:lnTo>
                  <a:pt x="1107954" y="12055"/>
                </a:lnTo>
                <a:lnTo>
                  <a:pt x="1159919" y="7800"/>
                </a:lnTo>
                <a:lnTo>
                  <a:pt x="1212242" y="4459"/>
                </a:lnTo>
                <a:lnTo>
                  <a:pt x="1264865" y="2040"/>
                </a:lnTo>
                <a:lnTo>
                  <a:pt x="1317726" y="551"/>
                </a:lnTo>
                <a:lnTo>
                  <a:pt x="1370766" y="0"/>
                </a:lnTo>
                <a:lnTo>
                  <a:pt x="1423923" y="393"/>
                </a:lnTo>
                <a:lnTo>
                  <a:pt x="1477139" y="1740"/>
                </a:lnTo>
                <a:lnTo>
                  <a:pt x="1530352" y="4047"/>
                </a:lnTo>
                <a:lnTo>
                  <a:pt x="1583504" y="7323"/>
                </a:lnTo>
                <a:lnTo>
                  <a:pt x="1636532" y="11575"/>
                </a:lnTo>
                <a:lnTo>
                  <a:pt x="1689378" y="16810"/>
                </a:lnTo>
                <a:lnTo>
                  <a:pt x="1741981" y="23037"/>
                </a:lnTo>
                <a:lnTo>
                  <a:pt x="1794280" y="30263"/>
                </a:lnTo>
                <a:lnTo>
                  <a:pt x="1846217" y="38496"/>
                </a:lnTo>
                <a:lnTo>
                  <a:pt x="1897729" y="47744"/>
                </a:lnTo>
                <a:lnTo>
                  <a:pt x="1948758" y="58013"/>
                </a:lnTo>
                <a:lnTo>
                  <a:pt x="1999243" y="69313"/>
                </a:lnTo>
                <a:lnTo>
                  <a:pt x="2049124" y="81650"/>
                </a:lnTo>
                <a:lnTo>
                  <a:pt x="2109826" y="98341"/>
                </a:lnTo>
                <a:lnTo>
                  <a:pt x="2167991" y="116231"/>
                </a:lnTo>
                <a:lnTo>
                  <a:pt x="2223585" y="135266"/>
                </a:lnTo>
                <a:lnTo>
                  <a:pt x="2276577" y="155392"/>
                </a:lnTo>
                <a:lnTo>
                  <a:pt x="2326932" y="176554"/>
                </a:lnTo>
                <a:lnTo>
                  <a:pt x="2374620" y="198699"/>
                </a:lnTo>
                <a:lnTo>
                  <a:pt x="2419606" y="221773"/>
                </a:lnTo>
                <a:lnTo>
                  <a:pt x="2461858" y="245721"/>
                </a:lnTo>
                <a:lnTo>
                  <a:pt x="2501343" y="270490"/>
                </a:lnTo>
                <a:lnTo>
                  <a:pt x="2538029" y="296025"/>
                </a:lnTo>
                <a:lnTo>
                  <a:pt x="2571883" y="322273"/>
                </a:lnTo>
                <a:lnTo>
                  <a:pt x="2602871" y="349179"/>
                </a:lnTo>
                <a:lnTo>
                  <a:pt x="2630963" y="376689"/>
                </a:lnTo>
                <a:lnTo>
                  <a:pt x="2678321" y="433305"/>
                </a:lnTo>
                <a:lnTo>
                  <a:pt x="2713695" y="491689"/>
                </a:lnTo>
                <a:lnTo>
                  <a:pt x="2736824" y="551408"/>
                </a:lnTo>
                <a:lnTo>
                  <a:pt x="2747445" y="612030"/>
                </a:lnTo>
                <a:lnTo>
                  <a:pt x="2747984" y="642544"/>
                </a:lnTo>
                <a:lnTo>
                  <a:pt x="2745297" y="673121"/>
                </a:lnTo>
                <a:lnTo>
                  <a:pt x="2730118" y="734251"/>
                </a:lnTo>
                <a:lnTo>
                  <a:pt x="2701645" y="794985"/>
                </a:lnTo>
                <a:lnTo>
                  <a:pt x="2659617" y="854892"/>
                </a:lnTo>
                <a:lnTo>
                  <a:pt x="2633438" y="884399"/>
                </a:lnTo>
                <a:lnTo>
                  <a:pt x="2603772" y="913538"/>
                </a:lnTo>
                <a:lnTo>
                  <a:pt x="2570586" y="942253"/>
                </a:lnTo>
                <a:lnTo>
                  <a:pt x="2509875" y="987218"/>
                </a:lnTo>
                <a:lnTo>
                  <a:pt x="2476805" y="1008602"/>
                </a:lnTo>
                <a:lnTo>
                  <a:pt x="2442011" y="1029234"/>
                </a:lnTo>
                <a:lnTo>
                  <a:pt x="2405555" y="1049099"/>
                </a:lnTo>
                <a:lnTo>
                  <a:pt x="2367499" y="1068184"/>
                </a:lnTo>
                <a:lnTo>
                  <a:pt x="2327909" y="1086474"/>
                </a:lnTo>
                <a:lnTo>
                  <a:pt x="2286845" y="1103954"/>
                </a:lnTo>
                <a:lnTo>
                  <a:pt x="2244372" y="1120609"/>
                </a:lnTo>
                <a:lnTo>
                  <a:pt x="2200554" y="1136425"/>
                </a:lnTo>
                <a:lnTo>
                  <a:pt x="2155451" y="1151388"/>
                </a:lnTo>
                <a:lnTo>
                  <a:pt x="2109130" y="1165482"/>
                </a:lnTo>
                <a:lnTo>
                  <a:pt x="2061651" y="1178695"/>
                </a:lnTo>
                <a:lnTo>
                  <a:pt x="2013078" y="1191010"/>
                </a:lnTo>
                <a:lnTo>
                  <a:pt x="1963475" y="1202413"/>
                </a:lnTo>
                <a:lnTo>
                  <a:pt x="1912905" y="1212890"/>
                </a:lnTo>
                <a:lnTo>
                  <a:pt x="1861431" y="1222427"/>
                </a:lnTo>
                <a:lnTo>
                  <a:pt x="1809115" y="1231008"/>
                </a:lnTo>
                <a:lnTo>
                  <a:pt x="1756022" y="1238620"/>
                </a:lnTo>
                <a:lnTo>
                  <a:pt x="1702213" y="1245247"/>
                </a:lnTo>
                <a:lnTo>
                  <a:pt x="1647753" y="1250876"/>
                </a:lnTo>
                <a:lnTo>
                  <a:pt x="1592705" y="1255491"/>
                </a:lnTo>
                <a:lnTo>
                  <a:pt x="1537131" y="1259079"/>
                </a:lnTo>
                <a:lnTo>
                  <a:pt x="1481095" y="1261624"/>
                </a:lnTo>
                <a:lnTo>
                  <a:pt x="1424660" y="1263112"/>
                </a:lnTo>
                <a:lnTo>
                  <a:pt x="1367889" y="1263528"/>
                </a:lnTo>
                <a:lnTo>
                  <a:pt x="1310845" y="1262859"/>
                </a:lnTo>
                <a:lnTo>
                  <a:pt x="1253592" y="1261089"/>
                </a:lnTo>
                <a:lnTo>
                  <a:pt x="1196192" y="1258204"/>
                </a:lnTo>
                <a:lnTo>
                  <a:pt x="801603" y="1421437"/>
                </a:lnTo>
                <a:close/>
              </a:path>
            </a:pathLst>
          </a:custGeom>
          <a:ln w="15240">
            <a:solidFill>
              <a:srgbClr val="34487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 txBox="1"/>
          <p:nvPr/>
        </p:nvSpPr>
        <p:spPr>
          <a:xfrm>
            <a:off x="6376161" y="5466689"/>
            <a:ext cx="1929639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sz="1800" b="1" spc="4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Embedded  </a:t>
            </a:r>
            <a:r>
              <a:rPr sz="1800" b="1" spc="-13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systems  </a:t>
            </a:r>
            <a:r>
              <a:rPr sz="1800" b="1" spc="-2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pr</a:t>
            </a:r>
            <a:r>
              <a:rPr sz="1800" b="1" spc="-2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1800" b="1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gr</a:t>
            </a:r>
            <a:r>
              <a:rPr sz="1800" b="1" spc="-1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b="1" spc="-6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m</a:t>
            </a:r>
            <a:r>
              <a:rPr sz="1800" b="1" spc="-6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m</a:t>
            </a:r>
            <a:r>
              <a:rPr sz="1800" b="1" spc="-114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1800" b="1" spc="-5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1800" b="1" spc="8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g</a:t>
            </a:r>
            <a:endParaRPr sz="1800" b="1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24002" y="5440879"/>
            <a:ext cx="2184400" cy="1030605"/>
          </a:xfrm>
          <a:custGeom>
            <a:avLst/>
            <a:gdLst/>
            <a:ahLst/>
            <a:cxnLst/>
            <a:rect l="l" t="t" r="r" b="b"/>
            <a:pathLst>
              <a:path w="2184400" h="1030604">
                <a:moveTo>
                  <a:pt x="637093" y="1030512"/>
                </a:moveTo>
                <a:lnTo>
                  <a:pt x="555432" y="856903"/>
                </a:lnTo>
                <a:lnTo>
                  <a:pt x="491552" y="840574"/>
                </a:lnTo>
                <a:lnTo>
                  <a:pt x="431274" y="822723"/>
                </a:lnTo>
                <a:lnTo>
                  <a:pt x="374657" y="803443"/>
                </a:lnTo>
                <a:lnTo>
                  <a:pt x="321765" y="782826"/>
                </a:lnTo>
                <a:lnTo>
                  <a:pt x="272658" y="760967"/>
                </a:lnTo>
                <a:lnTo>
                  <a:pt x="227399" y="737957"/>
                </a:lnTo>
                <a:lnTo>
                  <a:pt x="186049" y="713890"/>
                </a:lnTo>
                <a:lnTo>
                  <a:pt x="148669" y="688858"/>
                </a:lnTo>
                <a:lnTo>
                  <a:pt x="115323" y="662954"/>
                </a:lnTo>
                <a:lnTo>
                  <a:pt x="86071" y="636272"/>
                </a:lnTo>
                <a:lnTo>
                  <a:pt x="40097" y="580944"/>
                </a:lnTo>
                <a:lnTo>
                  <a:pt x="11242" y="523617"/>
                </a:lnTo>
                <a:lnTo>
                  <a:pt x="0" y="465034"/>
                </a:lnTo>
                <a:lnTo>
                  <a:pt x="1137" y="435504"/>
                </a:lnTo>
                <a:lnTo>
                  <a:pt x="17239" y="376432"/>
                </a:lnTo>
                <a:lnTo>
                  <a:pt x="52188" y="317962"/>
                </a:lnTo>
                <a:lnTo>
                  <a:pt x="106478" y="260839"/>
                </a:lnTo>
                <a:lnTo>
                  <a:pt x="141031" y="233015"/>
                </a:lnTo>
                <a:lnTo>
                  <a:pt x="202858" y="192165"/>
                </a:lnTo>
                <a:lnTo>
                  <a:pt x="236978" y="173105"/>
                </a:lnTo>
                <a:lnTo>
                  <a:pt x="273099" y="154971"/>
                </a:lnTo>
                <a:lnTo>
                  <a:pt x="311116" y="137776"/>
                </a:lnTo>
                <a:lnTo>
                  <a:pt x="350929" y="121531"/>
                </a:lnTo>
                <a:lnTo>
                  <a:pt x="392433" y="106248"/>
                </a:lnTo>
                <a:lnTo>
                  <a:pt x="435526" y="91939"/>
                </a:lnTo>
                <a:lnTo>
                  <a:pt x="480105" y="78617"/>
                </a:lnTo>
                <a:lnTo>
                  <a:pt x="526068" y="66292"/>
                </a:lnTo>
                <a:lnTo>
                  <a:pt x="573310" y="54977"/>
                </a:lnTo>
                <a:lnTo>
                  <a:pt x="621730" y="44684"/>
                </a:lnTo>
                <a:lnTo>
                  <a:pt x="671224" y="35424"/>
                </a:lnTo>
                <a:lnTo>
                  <a:pt x="721690" y="27211"/>
                </a:lnTo>
                <a:lnTo>
                  <a:pt x="773025" y="20055"/>
                </a:lnTo>
                <a:lnTo>
                  <a:pt x="825125" y="13968"/>
                </a:lnTo>
                <a:lnTo>
                  <a:pt x="877889" y="8964"/>
                </a:lnTo>
                <a:lnTo>
                  <a:pt x="931213" y="5053"/>
                </a:lnTo>
                <a:lnTo>
                  <a:pt x="984993" y="2247"/>
                </a:lnTo>
                <a:lnTo>
                  <a:pt x="1039129" y="558"/>
                </a:lnTo>
                <a:lnTo>
                  <a:pt x="1093515" y="0"/>
                </a:lnTo>
                <a:lnTo>
                  <a:pt x="1148051" y="582"/>
                </a:lnTo>
                <a:lnTo>
                  <a:pt x="1202632" y="2317"/>
                </a:lnTo>
                <a:lnTo>
                  <a:pt x="1257156" y="5218"/>
                </a:lnTo>
                <a:lnTo>
                  <a:pt x="1311520" y="9296"/>
                </a:lnTo>
                <a:lnTo>
                  <a:pt x="1365621" y="14563"/>
                </a:lnTo>
                <a:lnTo>
                  <a:pt x="1419356" y="21031"/>
                </a:lnTo>
                <a:lnTo>
                  <a:pt x="1472622" y="28712"/>
                </a:lnTo>
                <a:lnTo>
                  <a:pt x="1525318" y="37618"/>
                </a:lnTo>
                <a:lnTo>
                  <a:pt x="1577338" y="47761"/>
                </a:lnTo>
                <a:lnTo>
                  <a:pt x="1628582" y="59152"/>
                </a:lnTo>
                <a:lnTo>
                  <a:pt x="1692461" y="75486"/>
                </a:lnTo>
                <a:lnTo>
                  <a:pt x="1752740" y="93341"/>
                </a:lnTo>
                <a:lnTo>
                  <a:pt x="1809356" y="112625"/>
                </a:lnTo>
                <a:lnTo>
                  <a:pt x="1862249" y="133246"/>
                </a:lnTo>
                <a:lnTo>
                  <a:pt x="1911355" y="155109"/>
                </a:lnTo>
                <a:lnTo>
                  <a:pt x="1956615" y="178122"/>
                </a:lnTo>
                <a:lnTo>
                  <a:pt x="1997965" y="202193"/>
                </a:lnTo>
                <a:lnTo>
                  <a:pt x="2035344" y="227228"/>
                </a:lnTo>
                <a:lnTo>
                  <a:pt x="2068690" y="253135"/>
                </a:lnTo>
                <a:lnTo>
                  <a:pt x="2097942" y="279820"/>
                </a:lnTo>
                <a:lnTo>
                  <a:pt x="2143916" y="335153"/>
                </a:lnTo>
                <a:lnTo>
                  <a:pt x="2172771" y="392486"/>
                </a:lnTo>
                <a:lnTo>
                  <a:pt x="2184014" y="451074"/>
                </a:lnTo>
                <a:lnTo>
                  <a:pt x="2182876" y="480607"/>
                </a:lnTo>
                <a:lnTo>
                  <a:pt x="2166774" y="539685"/>
                </a:lnTo>
                <a:lnTo>
                  <a:pt x="2131825" y="598160"/>
                </a:lnTo>
                <a:lnTo>
                  <a:pt x="2077535" y="655289"/>
                </a:lnTo>
                <a:lnTo>
                  <a:pt x="2042983" y="683116"/>
                </a:lnTo>
                <a:lnTo>
                  <a:pt x="1981224" y="723869"/>
                </a:lnTo>
                <a:lnTo>
                  <a:pt x="1946964" y="742969"/>
                </a:lnTo>
                <a:lnTo>
                  <a:pt x="1910584" y="761189"/>
                </a:lnTo>
                <a:lnTo>
                  <a:pt x="1872187" y="778508"/>
                </a:lnTo>
                <a:lnTo>
                  <a:pt x="1831871" y="794906"/>
                </a:lnTo>
                <a:lnTo>
                  <a:pt x="1789738" y="810360"/>
                </a:lnTo>
                <a:lnTo>
                  <a:pt x="1745889" y="824851"/>
                </a:lnTo>
                <a:lnTo>
                  <a:pt x="1700424" y="838357"/>
                </a:lnTo>
                <a:lnTo>
                  <a:pt x="1653444" y="850856"/>
                </a:lnTo>
                <a:lnTo>
                  <a:pt x="1605049" y="862328"/>
                </a:lnTo>
                <a:lnTo>
                  <a:pt x="1555341" y="872752"/>
                </a:lnTo>
                <a:lnTo>
                  <a:pt x="1504421" y="882106"/>
                </a:lnTo>
                <a:lnTo>
                  <a:pt x="1452387" y="890369"/>
                </a:lnTo>
                <a:lnTo>
                  <a:pt x="1399343" y="897521"/>
                </a:lnTo>
                <a:lnTo>
                  <a:pt x="1345387" y="903539"/>
                </a:lnTo>
                <a:lnTo>
                  <a:pt x="1290622" y="908404"/>
                </a:lnTo>
                <a:lnTo>
                  <a:pt x="1235147" y="912093"/>
                </a:lnTo>
                <a:lnTo>
                  <a:pt x="1179063" y="914586"/>
                </a:lnTo>
                <a:lnTo>
                  <a:pt x="1122471" y="915862"/>
                </a:lnTo>
                <a:lnTo>
                  <a:pt x="1065472" y="915899"/>
                </a:lnTo>
                <a:lnTo>
                  <a:pt x="1008167" y="914676"/>
                </a:lnTo>
                <a:lnTo>
                  <a:pt x="950656" y="912173"/>
                </a:lnTo>
                <a:lnTo>
                  <a:pt x="637093" y="1030512"/>
                </a:lnTo>
                <a:close/>
              </a:path>
            </a:pathLst>
          </a:custGeom>
          <a:ln w="15239">
            <a:solidFill>
              <a:srgbClr val="34487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28"/>
          <p:cNvSpPr txBox="1"/>
          <p:nvPr/>
        </p:nvSpPr>
        <p:spPr>
          <a:xfrm>
            <a:off x="1187970" y="5787866"/>
            <a:ext cx="10636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Functions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774921" y="4303766"/>
            <a:ext cx="1853564" cy="929640"/>
          </a:xfrm>
          <a:custGeom>
            <a:avLst/>
            <a:gdLst/>
            <a:ahLst/>
            <a:cxnLst/>
            <a:rect l="l" t="t" r="r" b="b"/>
            <a:pathLst>
              <a:path w="1853565" h="929639">
                <a:moveTo>
                  <a:pt x="540526" y="929268"/>
                </a:moveTo>
                <a:lnTo>
                  <a:pt x="471311" y="772677"/>
                </a:lnTo>
                <a:lnTo>
                  <a:pt x="409604" y="755744"/>
                </a:lnTo>
                <a:lnTo>
                  <a:pt x="351900" y="737032"/>
                </a:lnTo>
                <a:lnTo>
                  <a:pt x="298276" y="716666"/>
                </a:lnTo>
                <a:lnTo>
                  <a:pt x="248809" y="694772"/>
                </a:lnTo>
                <a:lnTo>
                  <a:pt x="203579" y="671474"/>
                </a:lnTo>
                <a:lnTo>
                  <a:pt x="162663" y="646899"/>
                </a:lnTo>
                <a:lnTo>
                  <a:pt x="126139" y="621171"/>
                </a:lnTo>
                <a:lnTo>
                  <a:pt x="94085" y="594415"/>
                </a:lnTo>
                <a:lnTo>
                  <a:pt x="66579" y="566757"/>
                </a:lnTo>
                <a:lnTo>
                  <a:pt x="25523" y="509235"/>
                </a:lnTo>
                <a:lnTo>
                  <a:pt x="3595" y="449607"/>
                </a:lnTo>
                <a:lnTo>
                  <a:pt x="0" y="419316"/>
                </a:lnTo>
                <a:lnTo>
                  <a:pt x="1420" y="388874"/>
                </a:lnTo>
                <a:lnTo>
                  <a:pt x="19621" y="328039"/>
                </a:lnTo>
                <a:lnTo>
                  <a:pt x="58822" y="268102"/>
                </a:lnTo>
                <a:lnTo>
                  <a:pt x="86493" y="238784"/>
                </a:lnTo>
                <a:lnTo>
                  <a:pt x="119648" y="210067"/>
                </a:lnTo>
                <a:lnTo>
                  <a:pt x="180515" y="168063"/>
                </a:lnTo>
                <a:lnTo>
                  <a:pt x="214492" y="148687"/>
                </a:lnTo>
                <a:lnTo>
                  <a:pt x="250654" y="130417"/>
                </a:lnTo>
                <a:lnTo>
                  <a:pt x="288869" y="113270"/>
                </a:lnTo>
                <a:lnTo>
                  <a:pt x="329006" y="97262"/>
                </a:lnTo>
                <a:lnTo>
                  <a:pt x="370933" y="82410"/>
                </a:lnTo>
                <a:lnTo>
                  <a:pt x="414517" y="68729"/>
                </a:lnTo>
                <a:lnTo>
                  <a:pt x="459627" y="56237"/>
                </a:lnTo>
                <a:lnTo>
                  <a:pt x="506129" y="44950"/>
                </a:lnTo>
                <a:lnTo>
                  <a:pt x="553894" y="34884"/>
                </a:lnTo>
                <a:lnTo>
                  <a:pt x="602787" y="26055"/>
                </a:lnTo>
                <a:lnTo>
                  <a:pt x="652678" y="18481"/>
                </a:lnTo>
                <a:lnTo>
                  <a:pt x="703433" y="12178"/>
                </a:lnTo>
                <a:lnTo>
                  <a:pt x="754922" y="7161"/>
                </a:lnTo>
                <a:lnTo>
                  <a:pt x="807012" y="3449"/>
                </a:lnTo>
                <a:lnTo>
                  <a:pt x="859571" y="1056"/>
                </a:lnTo>
                <a:lnTo>
                  <a:pt x="912466" y="0"/>
                </a:lnTo>
                <a:lnTo>
                  <a:pt x="965567" y="296"/>
                </a:lnTo>
                <a:lnTo>
                  <a:pt x="1018740" y="1962"/>
                </a:lnTo>
                <a:lnTo>
                  <a:pt x="1071854" y="5014"/>
                </a:lnTo>
                <a:lnTo>
                  <a:pt x="1124777" y="9468"/>
                </a:lnTo>
                <a:lnTo>
                  <a:pt x="1177377" y="15341"/>
                </a:lnTo>
                <a:lnTo>
                  <a:pt x="1229521" y="22649"/>
                </a:lnTo>
                <a:lnTo>
                  <a:pt x="1281078" y="31409"/>
                </a:lnTo>
                <a:lnTo>
                  <a:pt x="1331915" y="41637"/>
                </a:lnTo>
                <a:lnTo>
                  <a:pt x="1381901" y="53349"/>
                </a:lnTo>
                <a:lnTo>
                  <a:pt x="1443607" y="70282"/>
                </a:lnTo>
                <a:lnTo>
                  <a:pt x="1501311" y="88994"/>
                </a:lnTo>
                <a:lnTo>
                  <a:pt x="1554936" y="109360"/>
                </a:lnTo>
                <a:lnTo>
                  <a:pt x="1604402" y="131254"/>
                </a:lnTo>
                <a:lnTo>
                  <a:pt x="1649632" y="154552"/>
                </a:lnTo>
                <a:lnTo>
                  <a:pt x="1690548" y="179127"/>
                </a:lnTo>
                <a:lnTo>
                  <a:pt x="1727073" y="204855"/>
                </a:lnTo>
                <a:lnTo>
                  <a:pt x="1759127" y="231611"/>
                </a:lnTo>
                <a:lnTo>
                  <a:pt x="1786633" y="259269"/>
                </a:lnTo>
                <a:lnTo>
                  <a:pt x="1827688" y="316791"/>
                </a:lnTo>
                <a:lnTo>
                  <a:pt x="1849616" y="376419"/>
                </a:lnTo>
                <a:lnTo>
                  <a:pt x="1853212" y="406710"/>
                </a:lnTo>
                <a:lnTo>
                  <a:pt x="1851791" y="437152"/>
                </a:lnTo>
                <a:lnTo>
                  <a:pt x="1833590" y="497987"/>
                </a:lnTo>
                <a:lnTo>
                  <a:pt x="1794389" y="557924"/>
                </a:lnTo>
                <a:lnTo>
                  <a:pt x="1766718" y="587241"/>
                </a:lnTo>
                <a:lnTo>
                  <a:pt x="1733564" y="615959"/>
                </a:lnTo>
                <a:lnTo>
                  <a:pt x="1702786" y="638574"/>
                </a:lnTo>
                <a:lnTo>
                  <a:pt x="1669148" y="660074"/>
                </a:lnTo>
                <a:lnTo>
                  <a:pt x="1632801" y="680427"/>
                </a:lnTo>
                <a:lnTo>
                  <a:pt x="1593898" y="699598"/>
                </a:lnTo>
                <a:lnTo>
                  <a:pt x="1552589" y="717555"/>
                </a:lnTo>
                <a:lnTo>
                  <a:pt x="1509027" y="734263"/>
                </a:lnTo>
                <a:lnTo>
                  <a:pt x="1463364" y="749689"/>
                </a:lnTo>
                <a:lnTo>
                  <a:pt x="1415751" y="763799"/>
                </a:lnTo>
                <a:lnTo>
                  <a:pt x="1366339" y="776560"/>
                </a:lnTo>
                <a:lnTo>
                  <a:pt x="1315281" y="787938"/>
                </a:lnTo>
                <a:lnTo>
                  <a:pt x="1262729" y="797901"/>
                </a:lnTo>
                <a:lnTo>
                  <a:pt x="1208834" y="806413"/>
                </a:lnTo>
                <a:lnTo>
                  <a:pt x="1153748" y="813442"/>
                </a:lnTo>
                <a:lnTo>
                  <a:pt x="1097623" y="818954"/>
                </a:lnTo>
                <a:lnTo>
                  <a:pt x="1040610" y="822916"/>
                </a:lnTo>
                <a:lnTo>
                  <a:pt x="982861" y="825294"/>
                </a:lnTo>
                <a:lnTo>
                  <a:pt x="924528" y="826054"/>
                </a:lnTo>
                <a:lnTo>
                  <a:pt x="865763" y="825163"/>
                </a:lnTo>
                <a:lnTo>
                  <a:pt x="806718" y="822588"/>
                </a:lnTo>
                <a:lnTo>
                  <a:pt x="540526" y="929268"/>
                </a:lnTo>
                <a:close/>
              </a:path>
            </a:pathLst>
          </a:custGeom>
          <a:ln w="15240">
            <a:solidFill>
              <a:srgbClr val="34487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30"/>
          <p:cNvSpPr txBox="1"/>
          <p:nvPr/>
        </p:nvSpPr>
        <p:spPr>
          <a:xfrm>
            <a:off x="10247121" y="4563313"/>
            <a:ext cx="914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4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1800" spc="-8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1800" spc="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br</a:t>
            </a:r>
            <a:r>
              <a:rPr sz="1800" spc="-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22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1800" spc="-12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1800" spc="-7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es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2" name="object 24"/>
          <p:cNvSpPr txBox="1"/>
          <p:nvPr/>
        </p:nvSpPr>
        <p:spPr>
          <a:xfrm>
            <a:off x="3416301" y="5971446"/>
            <a:ext cx="2184399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3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lang="en-US" altLang="zh-CN" sz="1800" b="1" spc="3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bject Oriented</a:t>
            </a:r>
            <a:endParaRPr lang="en-US" altLang="zh-CN" sz="1800" b="1" spc="30" dirty="0">
              <a:solidFill>
                <a:srgbClr val="C00000"/>
              </a:solidFill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b="1" spc="3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Programming</a:t>
            </a:r>
            <a:r>
              <a:rPr lang="en-US" altLang="zh-CN" sz="1800" b="1" spc="3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endParaRPr sz="1800" b="1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3" name="object 25"/>
          <p:cNvSpPr/>
          <p:nvPr/>
        </p:nvSpPr>
        <p:spPr>
          <a:xfrm>
            <a:off x="2970722" y="5553908"/>
            <a:ext cx="2748280" cy="1421765"/>
          </a:xfrm>
          <a:custGeom>
            <a:avLst/>
            <a:gdLst/>
            <a:ahLst/>
            <a:cxnLst/>
            <a:rect l="l" t="t" r="r" b="b"/>
            <a:pathLst>
              <a:path w="2748279" h="1421765">
                <a:moveTo>
                  <a:pt x="801603" y="1421437"/>
                </a:moveTo>
                <a:lnTo>
                  <a:pt x="698860" y="1181966"/>
                </a:lnTo>
                <a:lnTo>
                  <a:pt x="638157" y="1165275"/>
                </a:lnTo>
                <a:lnTo>
                  <a:pt x="579993" y="1147385"/>
                </a:lnTo>
                <a:lnTo>
                  <a:pt x="524398" y="1128350"/>
                </a:lnTo>
                <a:lnTo>
                  <a:pt x="471407" y="1108225"/>
                </a:lnTo>
                <a:lnTo>
                  <a:pt x="421051" y="1087063"/>
                </a:lnTo>
                <a:lnTo>
                  <a:pt x="373364" y="1064918"/>
                </a:lnTo>
                <a:lnTo>
                  <a:pt x="328378" y="1041845"/>
                </a:lnTo>
                <a:lnTo>
                  <a:pt x="286126" y="1017897"/>
                </a:lnTo>
                <a:lnTo>
                  <a:pt x="246640" y="993129"/>
                </a:lnTo>
                <a:lnTo>
                  <a:pt x="209954" y="967595"/>
                </a:lnTo>
                <a:lnTo>
                  <a:pt x="176101" y="941349"/>
                </a:lnTo>
                <a:lnTo>
                  <a:pt x="145112" y="914444"/>
                </a:lnTo>
                <a:lnTo>
                  <a:pt x="117021" y="886935"/>
                </a:lnTo>
                <a:lnTo>
                  <a:pt x="69663" y="830322"/>
                </a:lnTo>
                <a:lnTo>
                  <a:pt x="34288" y="771942"/>
                </a:lnTo>
                <a:lnTo>
                  <a:pt x="11159" y="712227"/>
                </a:lnTo>
                <a:lnTo>
                  <a:pt x="538" y="651610"/>
                </a:lnTo>
                <a:lnTo>
                  <a:pt x="0" y="621098"/>
                </a:lnTo>
                <a:lnTo>
                  <a:pt x="2686" y="590524"/>
                </a:lnTo>
                <a:lnTo>
                  <a:pt x="17866" y="529401"/>
                </a:lnTo>
                <a:lnTo>
                  <a:pt x="46338" y="468673"/>
                </a:lnTo>
                <a:lnTo>
                  <a:pt x="88366" y="408775"/>
                </a:lnTo>
                <a:lnTo>
                  <a:pt x="114546" y="379271"/>
                </a:lnTo>
                <a:lnTo>
                  <a:pt x="144212" y="350137"/>
                </a:lnTo>
                <a:lnTo>
                  <a:pt x="177398" y="321426"/>
                </a:lnTo>
                <a:lnTo>
                  <a:pt x="236754" y="277324"/>
                </a:lnTo>
                <a:lnTo>
                  <a:pt x="268898" y="256399"/>
                </a:lnTo>
                <a:lnTo>
                  <a:pt x="302604" y="236233"/>
                </a:lnTo>
                <a:lnTo>
                  <a:pt x="337813" y="216836"/>
                </a:lnTo>
                <a:lnTo>
                  <a:pt x="374464" y="198214"/>
                </a:lnTo>
                <a:lnTo>
                  <a:pt x="412498" y="180376"/>
                </a:lnTo>
                <a:lnTo>
                  <a:pt x="451854" y="163329"/>
                </a:lnTo>
                <a:lnTo>
                  <a:pt x="492472" y="147080"/>
                </a:lnTo>
                <a:lnTo>
                  <a:pt x="534291" y="131639"/>
                </a:lnTo>
                <a:lnTo>
                  <a:pt x="577253" y="117011"/>
                </a:lnTo>
                <a:lnTo>
                  <a:pt x="621295" y="103206"/>
                </a:lnTo>
                <a:lnTo>
                  <a:pt x="666359" y="90230"/>
                </a:lnTo>
                <a:lnTo>
                  <a:pt x="712384" y="78092"/>
                </a:lnTo>
                <a:lnTo>
                  <a:pt x="759310" y="66798"/>
                </a:lnTo>
                <a:lnTo>
                  <a:pt x="807076" y="56358"/>
                </a:lnTo>
                <a:lnTo>
                  <a:pt x="855622" y="46778"/>
                </a:lnTo>
                <a:lnTo>
                  <a:pt x="904889" y="38066"/>
                </a:lnTo>
                <a:lnTo>
                  <a:pt x="954816" y="30230"/>
                </a:lnTo>
                <a:lnTo>
                  <a:pt x="1005342" y="23278"/>
                </a:lnTo>
                <a:lnTo>
                  <a:pt x="1056409" y="17217"/>
                </a:lnTo>
                <a:lnTo>
                  <a:pt x="1107954" y="12055"/>
                </a:lnTo>
                <a:lnTo>
                  <a:pt x="1159919" y="7800"/>
                </a:lnTo>
                <a:lnTo>
                  <a:pt x="1212242" y="4459"/>
                </a:lnTo>
                <a:lnTo>
                  <a:pt x="1264865" y="2040"/>
                </a:lnTo>
                <a:lnTo>
                  <a:pt x="1317726" y="551"/>
                </a:lnTo>
                <a:lnTo>
                  <a:pt x="1370766" y="0"/>
                </a:lnTo>
                <a:lnTo>
                  <a:pt x="1423923" y="393"/>
                </a:lnTo>
                <a:lnTo>
                  <a:pt x="1477139" y="1740"/>
                </a:lnTo>
                <a:lnTo>
                  <a:pt x="1530352" y="4047"/>
                </a:lnTo>
                <a:lnTo>
                  <a:pt x="1583504" y="7323"/>
                </a:lnTo>
                <a:lnTo>
                  <a:pt x="1636532" y="11575"/>
                </a:lnTo>
                <a:lnTo>
                  <a:pt x="1689378" y="16810"/>
                </a:lnTo>
                <a:lnTo>
                  <a:pt x="1741981" y="23037"/>
                </a:lnTo>
                <a:lnTo>
                  <a:pt x="1794280" y="30263"/>
                </a:lnTo>
                <a:lnTo>
                  <a:pt x="1846217" y="38496"/>
                </a:lnTo>
                <a:lnTo>
                  <a:pt x="1897729" y="47744"/>
                </a:lnTo>
                <a:lnTo>
                  <a:pt x="1948758" y="58013"/>
                </a:lnTo>
                <a:lnTo>
                  <a:pt x="1999243" y="69313"/>
                </a:lnTo>
                <a:lnTo>
                  <a:pt x="2049124" y="81650"/>
                </a:lnTo>
                <a:lnTo>
                  <a:pt x="2109826" y="98341"/>
                </a:lnTo>
                <a:lnTo>
                  <a:pt x="2167991" y="116231"/>
                </a:lnTo>
                <a:lnTo>
                  <a:pt x="2223585" y="135266"/>
                </a:lnTo>
                <a:lnTo>
                  <a:pt x="2276577" y="155392"/>
                </a:lnTo>
                <a:lnTo>
                  <a:pt x="2326932" y="176554"/>
                </a:lnTo>
                <a:lnTo>
                  <a:pt x="2374620" y="198699"/>
                </a:lnTo>
                <a:lnTo>
                  <a:pt x="2419606" y="221773"/>
                </a:lnTo>
                <a:lnTo>
                  <a:pt x="2461858" y="245721"/>
                </a:lnTo>
                <a:lnTo>
                  <a:pt x="2501343" y="270490"/>
                </a:lnTo>
                <a:lnTo>
                  <a:pt x="2538029" y="296025"/>
                </a:lnTo>
                <a:lnTo>
                  <a:pt x="2571883" y="322273"/>
                </a:lnTo>
                <a:lnTo>
                  <a:pt x="2602871" y="349179"/>
                </a:lnTo>
                <a:lnTo>
                  <a:pt x="2630963" y="376689"/>
                </a:lnTo>
                <a:lnTo>
                  <a:pt x="2678321" y="433305"/>
                </a:lnTo>
                <a:lnTo>
                  <a:pt x="2713695" y="491689"/>
                </a:lnTo>
                <a:lnTo>
                  <a:pt x="2736824" y="551408"/>
                </a:lnTo>
                <a:lnTo>
                  <a:pt x="2747445" y="612030"/>
                </a:lnTo>
                <a:lnTo>
                  <a:pt x="2747984" y="642544"/>
                </a:lnTo>
                <a:lnTo>
                  <a:pt x="2745297" y="673121"/>
                </a:lnTo>
                <a:lnTo>
                  <a:pt x="2730118" y="734251"/>
                </a:lnTo>
                <a:lnTo>
                  <a:pt x="2701645" y="794985"/>
                </a:lnTo>
                <a:lnTo>
                  <a:pt x="2659617" y="854892"/>
                </a:lnTo>
                <a:lnTo>
                  <a:pt x="2633438" y="884399"/>
                </a:lnTo>
                <a:lnTo>
                  <a:pt x="2603772" y="913538"/>
                </a:lnTo>
                <a:lnTo>
                  <a:pt x="2570586" y="942253"/>
                </a:lnTo>
                <a:lnTo>
                  <a:pt x="2509875" y="987218"/>
                </a:lnTo>
                <a:lnTo>
                  <a:pt x="2476805" y="1008602"/>
                </a:lnTo>
                <a:lnTo>
                  <a:pt x="2442011" y="1029234"/>
                </a:lnTo>
                <a:lnTo>
                  <a:pt x="2405555" y="1049099"/>
                </a:lnTo>
                <a:lnTo>
                  <a:pt x="2367499" y="1068184"/>
                </a:lnTo>
                <a:lnTo>
                  <a:pt x="2327909" y="1086474"/>
                </a:lnTo>
                <a:lnTo>
                  <a:pt x="2286845" y="1103954"/>
                </a:lnTo>
                <a:lnTo>
                  <a:pt x="2244372" y="1120609"/>
                </a:lnTo>
                <a:lnTo>
                  <a:pt x="2200554" y="1136425"/>
                </a:lnTo>
                <a:lnTo>
                  <a:pt x="2155451" y="1151388"/>
                </a:lnTo>
                <a:lnTo>
                  <a:pt x="2109130" y="1165482"/>
                </a:lnTo>
                <a:lnTo>
                  <a:pt x="2061651" y="1178695"/>
                </a:lnTo>
                <a:lnTo>
                  <a:pt x="2013078" y="1191010"/>
                </a:lnTo>
                <a:lnTo>
                  <a:pt x="1963475" y="1202413"/>
                </a:lnTo>
                <a:lnTo>
                  <a:pt x="1912905" y="1212890"/>
                </a:lnTo>
                <a:lnTo>
                  <a:pt x="1861431" y="1222427"/>
                </a:lnTo>
                <a:lnTo>
                  <a:pt x="1809115" y="1231008"/>
                </a:lnTo>
                <a:lnTo>
                  <a:pt x="1756022" y="1238620"/>
                </a:lnTo>
                <a:lnTo>
                  <a:pt x="1702213" y="1245247"/>
                </a:lnTo>
                <a:lnTo>
                  <a:pt x="1647753" y="1250876"/>
                </a:lnTo>
                <a:lnTo>
                  <a:pt x="1592705" y="1255491"/>
                </a:lnTo>
                <a:lnTo>
                  <a:pt x="1537131" y="1259079"/>
                </a:lnTo>
                <a:lnTo>
                  <a:pt x="1481095" y="1261624"/>
                </a:lnTo>
                <a:lnTo>
                  <a:pt x="1424660" y="1263112"/>
                </a:lnTo>
                <a:lnTo>
                  <a:pt x="1367889" y="1263528"/>
                </a:lnTo>
                <a:lnTo>
                  <a:pt x="1310845" y="1262859"/>
                </a:lnTo>
                <a:lnTo>
                  <a:pt x="1253592" y="1261089"/>
                </a:lnTo>
                <a:lnTo>
                  <a:pt x="1196192" y="1258204"/>
                </a:lnTo>
                <a:lnTo>
                  <a:pt x="801603" y="1421437"/>
                </a:lnTo>
                <a:close/>
              </a:path>
            </a:pathLst>
          </a:custGeom>
          <a:ln w="15240">
            <a:solidFill>
              <a:srgbClr val="34487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4543044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8898" y="165354"/>
            <a:ext cx="38557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Basic</a:t>
            </a:r>
            <a:r>
              <a:rPr spc="-35" dirty="0"/>
              <a:t> </a:t>
            </a:r>
            <a:r>
              <a:rPr spc="-5" dirty="0"/>
              <a:t>Concepts</a:t>
            </a:r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990600" y="1600200"/>
            <a:ext cx="10346690" cy="1822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How</a:t>
            </a:r>
            <a:r>
              <a:rPr sz="2000" spc="-1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do</a:t>
            </a:r>
            <a:r>
              <a:rPr sz="20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computers</a:t>
            </a:r>
            <a:r>
              <a:rPr sz="2000" spc="-19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run</a:t>
            </a:r>
            <a:r>
              <a:rPr sz="2000" spc="-1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software</a:t>
            </a:r>
            <a:r>
              <a:rPr sz="2000" spc="-2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programs?</a:t>
            </a:r>
            <a:endParaRPr sz="20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450" dirty="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</a:pPr>
            <a:r>
              <a:rPr sz="1800" spc="34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</a:t>
            </a:r>
            <a:r>
              <a:rPr sz="1800" spc="15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Computers</a:t>
            </a:r>
            <a:r>
              <a:rPr sz="18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do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not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understand</a:t>
            </a:r>
            <a:r>
              <a:rPr sz="1800" spc="-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8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human-readable</a:t>
            </a:r>
            <a:r>
              <a:rPr sz="18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code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"high-level"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programming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756285">
              <a:lnSpc>
                <a:spcPct val="100000"/>
              </a:lnSpc>
              <a:spcBef>
                <a:spcPts val="5"/>
              </a:spcBef>
            </a:pPr>
            <a:r>
              <a:rPr sz="18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languages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such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as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Java,</a:t>
            </a:r>
            <a:r>
              <a:rPr sz="18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Python,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C,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or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PHP.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030"/>
              </a:spcBef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</a:t>
            </a:r>
            <a:r>
              <a:rPr sz="1800" spc="15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Such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code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needs</a:t>
            </a:r>
            <a:r>
              <a:rPr sz="1800" spc="-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be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translated</a:t>
            </a:r>
            <a:r>
              <a:rPr sz="1800" spc="-9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into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instructions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computer</a:t>
            </a:r>
            <a:r>
              <a:rPr sz="18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can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actually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carry</a:t>
            </a:r>
            <a:r>
              <a:rPr sz="18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out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20011" y="3716996"/>
            <a:ext cx="7435602" cy="16932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4543044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8898" y="165354"/>
            <a:ext cx="38557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Basic</a:t>
            </a:r>
            <a:r>
              <a:rPr spc="-35" dirty="0"/>
              <a:t> </a:t>
            </a:r>
            <a:r>
              <a:rPr spc="-5" dirty="0"/>
              <a:t>Concepts</a:t>
            </a:r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990600" y="1600200"/>
            <a:ext cx="10257790" cy="41490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How</a:t>
            </a:r>
            <a:r>
              <a:rPr sz="2000" spc="-1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do</a:t>
            </a:r>
            <a:r>
              <a:rPr sz="20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computers</a:t>
            </a:r>
            <a:r>
              <a:rPr sz="2000" spc="-19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run</a:t>
            </a:r>
            <a:r>
              <a:rPr sz="2000" spc="-1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software</a:t>
            </a:r>
            <a:r>
              <a:rPr sz="2000" spc="-2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programs?</a:t>
            </a:r>
            <a:endParaRPr sz="20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450" dirty="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</a:pPr>
            <a:r>
              <a:rPr sz="1800" spc="34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b="1" i="1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Compile </a:t>
            </a:r>
            <a:r>
              <a:rPr sz="1800" spc="-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high-level </a:t>
            </a:r>
            <a:r>
              <a:rPr sz="1800" spc="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code</a:t>
            </a:r>
            <a:r>
              <a:rPr sz="1800" spc="-4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= </a:t>
            </a:r>
            <a:r>
              <a:rPr sz="1800" spc="-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Translation </a:t>
            </a:r>
            <a:r>
              <a:rPr sz="1800" spc="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before </a:t>
            </a:r>
            <a:r>
              <a:rPr sz="1800" spc="-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execution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 dirty="0">
              <a:latin typeface="Verdana" panose="020B0604030504040204"/>
              <a:cs typeface="Verdana" panose="020B0604030504040204"/>
            </a:endParaRPr>
          </a:p>
          <a:p>
            <a:pPr marL="756285">
              <a:lnSpc>
                <a:spcPct val="100000"/>
              </a:lnSpc>
            </a:pPr>
            <a:r>
              <a:rPr sz="18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Languages: </a:t>
            </a:r>
            <a:r>
              <a:rPr sz="1800" spc="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C, </a:t>
            </a:r>
            <a:r>
              <a:rPr sz="1800" spc="-1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C++,</a:t>
            </a:r>
            <a:r>
              <a:rPr sz="1800" spc="-3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Objective-C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756285" marR="3398520" indent="-287020">
              <a:lnSpc>
                <a:spcPct val="200000"/>
              </a:lnSpc>
              <a:spcBef>
                <a:spcPts val="1030"/>
              </a:spcBef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b="1" i="1" spc="-229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Interpret </a:t>
            </a:r>
            <a:r>
              <a:rPr sz="1800" spc="-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high-level </a:t>
            </a:r>
            <a:r>
              <a:rPr sz="1800" spc="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code</a:t>
            </a:r>
            <a:r>
              <a:rPr sz="1800" spc="-4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= </a:t>
            </a:r>
            <a:r>
              <a:rPr sz="1800" spc="-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Translation </a:t>
            </a:r>
            <a:r>
              <a:rPr sz="18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during </a:t>
            </a:r>
            <a:r>
              <a:rPr sz="1800" spc="-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execution  </a:t>
            </a:r>
            <a:r>
              <a:rPr sz="18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Languages: </a:t>
            </a:r>
            <a:r>
              <a:rPr sz="18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JavaScript, </a:t>
            </a:r>
            <a:r>
              <a:rPr sz="1800" spc="-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PHP,</a:t>
            </a:r>
            <a:r>
              <a:rPr sz="1800" spc="-3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MATLAB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00" dirty="0">
              <a:latin typeface="Verdana" panose="020B0604030504040204"/>
              <a:cs typeface="Verdana" panose="020B0604030504040204"/>
            </a:endParaRPr>
          </a:p>
          <a:p>
            <a:pPr marL="756285" marR="5080" indent="-287020">
              <a:lnSpc>
                <a:spcPct val="100000"/>
              </a:lnSpc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</a:t>
            </a:r>
            <a:r>
              <a:rPr sz="1800" spc="15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i="1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Compile</a:t>
            </a:r>
            <a:r>
              <a:rPr sz="1800" b="1" i="1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b="1" i="1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and </a:t>
            </a:r>
            <a:r>
              <a:rPr sz="1800" b="1" i="1" spc="-1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interpret</a:t>
            </a:r>
            <a:r>
              <a:rPr sz="1800" b="1" i="1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=</a:t>
            </a:r>
            <a:r>
              <a:rPr sz="1800" spc="-3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Translation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into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intermediate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format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(e.g.,</a:t>
            </a:r>
            <a:r>
              <a:rPr sz="1800" spc="-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Java</a:t>
            </a:r>
            <a:r>
              <a:rPr sz="18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bytecode)  </a:t>
            </a:r>
            <a:r>
              <a:rPr sz="18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which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is</a:t>
            </a:r>
            <a:r>
              <a:rPr sz="18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then</a:t>
            </a:r>
            <a:r>
              <a:rPr sz="18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executed</a:t>
            </a:r>
            <a:r>
              <a:rPr sz="18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within</a:t>
            </a:r>
            <a:r>
              <a:rPr sz="18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another</a:t>
            </a:r>
            <a:r>
              <a:rPr sz="18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software</a:t>
            </a:r>
            <a:r>
              <a:rPr sz="18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environment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(e.g.,</a:t>
            </a:r>
            <a:r>
              <a:rPr sz="18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virtual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machine)  </a:t>
            </a:r>
            <a:r>
              <a:rPr sz="18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Languages: </a:t>
            </a:r>
            <a:r>
              <a:rPr sz="1800" spc="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Java, </a:t>
            </a:r>
            <a:r>
              <a:rPr sz="1800" spc="-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C#,</a:t>
            </a:r>
            <a:r>
              <a:rPr sz="1800" spc="-3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Python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4543044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8898" y="165354"/>
            <a:ext cx="38557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Basic</a:t>
            </a:r>
            <a:r>
              <a:rPr spc="-35" dirty="0"/>
              <a:t> </a:t>
            </a:r>
            <a:r>
              <a:rPr spc="-5" dirty="0"/>
              <a:t>Concepts</a:t>
            </a:r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1219200" y="1600200"/>
            <a:ext cx="4646295" cy="11791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Programs </a:t>
            </a:r>
            <a:r>
              <a:rPr sz="20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require </a:t>
            </a:r>
            <a:r>
              <a:rPr sz="2000" spc="-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resources </a:t>
            </a:r>
            <a:r>
              <a:rPr sz="2000" spc="-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2000" spc="-5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run.</a:t>
            </a:r>
            <a:endParaRPr sz="20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</a:pPr>
            <a:endParaRPr sz="2400" dirty="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600"/>
              </a:spcBef>
            </a:pPr>
            <a:r>
              <a:rPr sz="1800" spc="34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What </a:t>
            </a:r>
            <a:r>
              <a:rPr sz="18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are</a:t>
            </a:r>
            <a:r>
              <a:rPr sz="1800" spc="-459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these </a:t>
            </a:r>
            <a:r>
              <a:rPr sz="1800" spc="-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resources, </a:t>
            </a:r>
            <a:r>
              <a:rPr sz="1800" spc="-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exactly?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4543044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8898" y="165354"/>
            <a:ext cx="38557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Basic</a:t>
            </a:r>
            <a:r>
              <a:rPr spc="-35" dirty="0"/>
              <a:t> </a:t>
            </a:r>
            <a:r>
              <a:rPr spc="-5" dirty="0"/>
              <a:t>Concepts</a:t>
            </a:r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762000" y="1752600"/>
            <a:ext cx="4172585" cy="1728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Resources</a:t>
            </a:r>
            <a:endParaRPr sz="20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</a:pPr>
            <a:endParaRPr sz="2400" dirty="0">
              <a:latin typeface="Verdana" panose="020B0604030504040204"/>
              <a:cs typeface="Verdana" panose="020B0604030504040204"/>
            </a:endParaRPr>
          </a:p>
          <a:p>
            <a:pPr marL="355600" marR="5080" indent="-342900">
              <a:lnSpc>
                <a:spcPct val="100000"/>
              </a:lnSpc>
              <a:spcBef>
                <a:spcPts val="1600"/>
              </a:spcBef>
              <a:tabLst>
                <a:tab pos="354965" algn="l"/>
              </a:tabLst>
            </a:pPr>
            <a:r>
              <a:rPr sz="1800" spc="34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	</a:t>
            </a:r>
            <a:r>
              <a:rPr sz="18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Physical </a:t>
            </a:r>
            <a:r>
              <a:rPr sz="1800" spc="-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resources </a:t>
            </a:r>
            <a:r>
              <a:rPr sz="18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are </a:t>
            </a:r>
            <a:r>
              <a:rPr sz="18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all </a:t>
            </a:r>
            <a:r>
              <a:rPr sz="1800" spc="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devices  </a:t>
            </a:r>
            <a:r>
              <a:rPr sz="18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that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are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part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or</a:t>
            </a:r>
            <a:r>
              <a:rPr sz="18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connected</a:t>
            </a:r>
            <a:r>
              <a:rPr sz="1800" spc="-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  </a:t>
            </a:r>
            <a:r>
              <a:rPr sz="18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computer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634228" y="1859279"/>
            <a:ext cx="6195060" cy="4628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4543044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8898" y="165354"/>
            <a:ext cx="38557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Basic</a:t>
            </a:r>
            <a:r>
              <a:rPr spc="-35" dirty="0"/>
              <a:t> </a:t>
            </a:r>
            <a:r>
              <a:rPr spc="-5" dirty="0"/>
              <a:t>Concepts</a:t>
            </a:r>
            <a:endParaRPr spc="-5" dirty="0"/>
          </a:p>
        </p:txBody>
      </p:sp>
      <p:grpSp>
        <p:nvGrpSpPr>
          <p:cNvPr id="7" name="object 7"/>
          <p:cNvGrpSpPr/>
          <p:nvPr/>
        </p:nvGrpSpPr>
        <p:grpSpPr>
          <a:xfrm>
            <a:off x="704087" y="1362455"/>
            <a:ext cx="11125200" cy="5125720"/>
            <a:chOff x="704087" y="1362455"/>
            <a:chExt cx="11125200" cy="5125720"/>
          </a:xfrm>
        </p:grpSpPr>
        <p:sp>
          <p:nvSpPr>
            <p:cNvPr id="8" name="object 8"/>
            <p:cNvSpPr/>
            <p:nvPr/>
          </p:nvSpPr>
          <p:spPr>
            <a:xfrm>
              <a:off x="704087" y="1362455"/>
              <a:ext cx="4602480" cy="28270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5634228" y="1859279"/>
              <a:ext cx="6195060" cy="46283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7778495" y="3299460"/>
              <a:ext cx="1539240" cy="1272540"/>
            </a:xfrm>
            <a:custGeom>
              <a:avLst/>
              <a:gdLst/>
              <a:ahLst/>
              <a:cxnLst/>
              <a:rect l="l" t="t" r="r" b="b"/>
              <a:pathLst>
                <a:path w="1539240" h="1272539">
                  <a:moveTo>
                    <a:pt x="0" y="636269"/>
                  </a:moveTo>
                  <a:lnTo>
                    <a:pt x="1775" y="592706"/>
                  </a:lnTo>
                  <a:lnTo>
                    <a:pt x="7025" y="549930"/>
                  </a:lnTo>
                  <a:lnTo>
                    <a:pt x="15635" y="508037"/>
                  </a:lnTo>
                  <a:lnTo>
                    <a:pt x="27490" y="467121"/>
                  </a:lnTo>
                  <a:lnTo>
                    <a:pt x="42475" y="427278"/>
                  </a:lnTo>
                  <a:lnTo>
                    <a:pt x="60477" y="388602"/>
                  </a:lnTo>
                  <a:lnTo>
                    <a:pt x="81381" y="351187"/>
                  </a:lnTo>
                  <a:lnTo>
                    <a:pt x="105071" y="315129"/>
                  </a:lnTo>
                  <a:lnTo>
                    <a:pt x="131433" y="280522"/>
                  </a:lnTo>
                  <a:lnTo>
                    <a:pt x="160354" y="247461"/>
                  </a:lnTo>
                  <a:lnTo>
                    <a:pt x="191717" y="216041"/>
                  </a:lnTo>
                  <a:lnTo>
                    <a:pt x="225409" y="186356"/>
                  </a:lnTo>
                  <a:lnTo>
                    <a:pt x="261314" y="158502"/>
                  </a:lnTo>
                  <a:lnTo>
                    <a:pt x="299319" y="132572"/>
                  </a:lnTo>
                  <a:lnTo>
                    <a:pt x="339309" y="108663"/>
                  </a:lnTo>
                  <a:lnTo>
                    <a:pt x="381169" y="86867"/>
                  </a:lnTo>
                  <a:lnTo>
                    <a:pt x="424784" y="67282"/>
                  </a:lnTo>
                  <a:lnTo>
                    <a:pt x="470040" y="50000"/>
                  </a:lnTo>
                  <a:lnTo>
                    <a:pt x="516823" y="35117"/>
                  </a:lnTo>
                  <a:lnTo>
                    <a:pt x="565017" y="22727"/>
                  </a:lnTo>
                  <a:lnTo>
                    <a:pt x="614509" y="12926"/>
                  </a:lnTo>
                  <a:lnTo>
                    <a:pt x="665183" y="5808"/>
                  </a:lnTo>
                  <a:lnTo>
                    <a:pt x="716924" y="1467"/>
                  </a:lnTo>
                  <a:lnTo>
                    <a:pt x="769620" y="0"/>
                  </a:lnTo>
                  <a:lnTo>
                    <a:pt x="822315" y="1467"/>
                  </a:lnTo>
                  <a:lnTo>
                    <a:pt x="874056" y="5808"/>
                  </a:lnTo>
                  <a:lnTo>
                    <a:pt x="924730" y="12926"/>
                  </a:lnTo>
                  <a:lnTo>
                    <a:pt x="974222" y="22727"/>
                  </a:lnTo>
                  <a:lnTo>
                    <a:pt x="1022416" y="35117"/>
                  </a:lnTo>
                  <a:lnTo>
                    <a:pt x="1069199" y="50000"/>
                  </a:lnTo>
                  <a:lnTo>
                    <a:pt x="1114455" y="67282"/>
                  </a:lnTo>
                  <a:lnTo>
                    <a:pt x="1158070" y="86868"/>
                  </a:lnTo>
                  <a:lnTo>
                    <a:pt x="1199930" y="108663"/>
                  </a:lnTo>
                  <a:lnTo>
                    <a:pt x="1239920" y="132572"/>
                  </a:lnTo>
                  <a:lnTo>
                    <a:pt x="1277925" y="158502"/>
                  </a:lnTo>
                  <a:lnTo>
                    <a:pt x="1313830" y="186356"/>
                  </a:lnTo>
                  <a:lnTo>
                    <a:pt x="1347522" y="216041"/>
                  </a:lnTo>
                  <a:lnTo>
                    <a:pt x="1378885" y="247461"/>
                  </a:lnTo>
                  <a:lnTo>
                    <a:pt x="1407806" y="280522"/>
                  </a:lnTo>
                  <a:lnTo>
                    <a:pt x="1434168" y="315129"/>
                  </a:lnTo>
                  <a:lnTo>
                    <a:pt x="1457858" y="351187"/>
                  </a:lnTo>
                  <a:lnTo>
                    <a:pt x="1478762" y="388602"/>
                  </a:lnTo>
                  <a:lnTo>
                    <a:pt x="1496764" y="427278"/>
                  </a:lnTo>
                  <a:lnTo>
                    <a:pt x="1511749" y="467121"/>
                  </a:lnTo>
                  <a:lnTo>
                    <a:pt x="1523604" y="508037"/>
                  </a:lnTo>
                  <a:lnTo>
                    <a:pt x="1532214" y="549930"/>
                  </a:lnTo>
                  <a:lnTo>
                    <a:pt x="1537464" y="592706"/>
                  </a:lnTo>
                  <a:lnTo>
                    <a:pt x="1539239" y="636269"/>
                  </a:lnTo>
                  <a:lnTo>
                    <a:pt x="1537464" y="679833"/>
                  </a:lnTo>
                  <a:lnTo>
                    <a:pt x="1532214" y="722609"/>
                  </a:lnTo>
                  <a:lnTo>
                    <a:pt x="1523604" y="764502"/>
                  </a:lnTo>
                  <a:lnTo>
                    <a:pt x="1511749" y="805418"/>
                  </a:lnTo>
                  <a:lnTo>
                    <a:pt x="1496764" y="845261"/>
                  </a:lnTo>
                  <a:lnTo>
                    <a:pt x="1478762" y="883937"/>
                  </a:lnTo>
                  <a:lnTo>
                    <a:pt x="1457858" y="921352"/>
                  </a:lnTo>
                  <a:lnTo>
                    <a:pt x="1434168" y="957410"/>
                  </a:lnTo>
                  <a:lnTo>
                    <a:pt x="1407806" y="992017"/>
                  </a:lnTo>
                  <a:lnTo>
                    <a:pt x="1378885" y="1025078"/>
                  </a:lnTo>
                  <a:lnTo>
                    <a:pt x="1347522" y="1056498"/>
                  </a:lnTo>
                  <a:lnTo>
                    <a:pt x="1313830" y="1086183"/>
                  </a:lnTo>
                  <a:lnTo>
                    <a:pt x="1277925" y="1114037"/>
                  </a:lnTo>
                  <a:lnTo>
                    <a:pt x="1239920" y="1139967"/>
                  </a:lnTo>
                  <a:lnTo>
                    <a:pt x="1199930" y="1163876"/>
                  </a:lnTo>
                  <a:lnTo>
                    <a:pt x="1158070" y="1185671"/>
                  </a:lnTo>
                  <a:lnTo>
                    <a:pt x="1114455" y="1205257"/>
                  </a:lnTo>
                  <a:lnTo>
                    <a:pt x="1069199" y="1222539"/>
                  </a:lnTo>
                  <a:lnTo>
                    <a:pt x="1022416" y="1237422"/>
                  </a:lnTo>
                  <a:lnTo>
                    <a:pt x="974222" y="1249812"/>
                  </a:lnTo>
                  <a:lnTo>
                    <a:pt x="924730" y="1259613"/>
                  </a:lnTo>
                  <a:lnTo>
                    <a:pt x="874056" y="1266731"/>
                  </a:lnTo>
                  <a:lnTo>
                    <a:pt x="822315" y="1271072"/>
                  </a:lnTo>
                  <a:lnTo>
                    <a:pt x="769620" y="1272539"/>
                  </a:lnTo>
                  <a:lnTo>
                    <a:pt x="716924" y="1271072"/>
                  </a:lnTo>
                  <a:lnTo>
                    <a:pt x="665183" y="1266731"/>
                  </a:lnTo>
                  <a:lnTo>
                    <a:pt x="614509" y="1259613"/>
                  </a:lnTo>
                  <a:lnTo>
                    <a:pt x="565017" y="1249812"/>
                  </a:lnTo>
                  <a:lnTo>
                    <a:pt x="516823" y="1237422"/>
                  </a:lnTo>
                  <a:lnTo>
                    <a:pt x="470040" y="1222539"/>
                  </a:lnTo>
                  <a:lnTo>
                    <a:pt x="424784" y="1205257"/>
                  </a:lnTo>
                  <a:lnTo>
                    <a:pt x="381169" y="1185671"/>
                  </a:lnTo>
                  <a:lnTo>
                    <a:pt x="339309" y="1163876"/>
                  </a:lnTo>
                  <a:lnTo>
                    <a:pt x="299319" y="1139967"/>
                  </a:lnTo>
                  <a:lnTo>
                    <a:pt x="261314" y="1114037"/>
                  </a:lnTo>
                  <a:lnTo>
                    <a:pt x="225409" y="1086183"/>
                  </a:lnTo>
                  <a:lnTo>
                    <a:pt x="191717" y="1056498"/>
                  </a:lnTo>
                  <a:lnTo>
                    <a:pt x="160354" y="1025078"/>
                  </a:lnTo>
                  <a:lnTo>
                    <a:pt x="131433" y="992017"/>
                  </a:lnTo>
                  <a:lnTo>
                    <a:pt x="105071" y="957410"/>
                  </a:lnTo>
                  <a:lnTo>
                    <a:pt x="81381" y="921352"/>
                  </a:lnTo>
                  <a:lnTo>
                    <a:pt x="60477" y="883937"/>
                  </a:lnTo>
                  <a:lnTo>
                    <a:pt x="42475" y="845261"/>
                  </a:lnTo>
                  <a:lnTo>
                    <a:pt x="27490" y="805418"/>
                  </a:lnTo>
                  <a:lnTo>
                    <a:pt x="15635" y="764502"/>
                  </a:lnTo>
                  <a:lnTo>
                    <a:pt x="7025" y="722609"/>
                  </a:lnTo>
                  <a:lnTo>
                    <a:pt x="1775" y="679833"/>
                  </a:lnTo>
                  <a:lnTo>
                    <a:pt x="0" y="636269"/>
                  </a:lnTo>
                  <a:close/>
                </a:path>
              </a:pathLst>
            </a:custGeom>
            <a:ln w="88392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3797808" y="3934967"/>
              <a:ext cx="3980815" cy="426720"/>
            </a:xfrm>
            <a:custGeom>
              <a:avLst/>
              <a:gdLst/>
              <a:ahLst/>
              <a:cxnLst/>
              <a:rect l="l" t="t" r="r" b="b"/>
              <a:pathLst>
                <a:path w="3980815" h="426720">
                  <a:moveTo>
                    <a:pt x="3980307" y="0"/>
                  </a:moveTo>
                  <a:lnTo>
                    <a:pt x="0" y="426211"/>
                  </a:lnTo>
                </a:path>
              </a:pathLst>
            </a:custGeom>
            <a:ln w="64008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14400" y="1447800"/>
            <a:ext cx="4172585" cy="34925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Resources</a:t>
            </a:r>
            <a:endParaRPr sz="20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</a:pPr>
            <a:endParaRPr sz="2400" dirty="0">
              <a:latin typeface="Verdana" panose="020B0604030504040204"/>
              <a:cs typeface="Verdana" panose="020B0604030504040204"/>
            </a:endParaRPr>
          </a:p>
          <a:p>
            <a:pPr marL="355600" marR="5080" indent="-342900">
              <a:lnSpc>
                <a:spcPct val="100000"/>
              </a:lnSpc>
              <a:spcBef>
                <a:spcPts val="1600"/>
              </a:spcBef>
              <a:tabLst>
                <a:tab pos="354965" algn="l"/>
              </a:tabLst>
            </a:pPr>
            <a:r>
              <a:rPr sz="1800" spc="34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	</a:t>
            </a:r>
            <a:r>
              <a:rPr sz="18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Physical </a:t>
            </a:r>
            <a:r>
              <a:rPr sz="1800" spc="-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resources </a:t>
            </a:r>
            <a:r>
              <a:rPr sz="18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are </a:t>
            </a:r>
            <a:r>
              <a:rPr sz="18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all </a:t>
            </a:r>
            <a:r>
              <a:rPr sz="1800" spc="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devices  </a:t>
            </a:r>
            <a:r>
              <a:rPr sz="18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that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are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part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or</a:t>
            </a:r>
            <a:r>
              <a:rPr sz="18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connected</a:t>
            </a:r>
            <a:r>
              <a:rPr sz="1800" spc="-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  </a:t>
            </a:r>
            <a:r>
              <a:rPr sz="18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computer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</a:pPr>
            <a:endParaRPr sz="2200" dirty="0">
              <a:latin typeface="Verdana" panose="020B0604030504040204"/>
              <a:cs typeface="Verdana" panose="020B0604030504040204"/>
            </a:endParaRPr>
          </a:p>
          <a:p>
            <a:pPr marL="393700">
              <a:lnSpc>
                <a:spcPct val="100000"/>
              </a:lnSpc>
              <a:spcBef>
                <a:spcPts val="1555"/>
              </a:spcBef>
            </a:pPr>
            <a:r>
              <a:rPr sz="1800" spc="-9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Examples: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00" dirty="0">
              <a:latin typeface="Verdana" panose="020B0604030504040204"/>
              <a:cs typeface="Verdana" panose="020B0604030504040204"/>
            </a:endParaRPr>
          </a:p>
          <a:p>
            <a:pPr marL="1623060" marR="13970">
              <a:lnSpc>
                <a:spcPct val="100000"/>
              </a:lnSpc>
            </a:pPr>
            <a:r>
              <a:rPr sz="1800" spc="-1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Central </a:t>
            </a:r>
            <a:r>
              <a:rPr sz="1800" spc="-4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Processing</a:t>
            </a:r>
            <a:r>
              <a:rPr sz="1800" spc="-27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1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Unit  </a:t>
            </a:r>
            <a:r>
              <a:rPr sz="1800" spc="-6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(CPU)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4543044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8898" y="165354"/>
            <a:ext cx="38557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Basic</a:t>
            </a:r>
            <a:r>
              <a:rPr spc="-35" dirty="0"/>
              <a:t> </a:t>
            </a:r>
            <a:r>
              <a:rPr spc="-5" dirty="0"/>
              <a:t>Concepts</a:t>
            </a:r>
            <a:endParaRPr spc="-5" dirty="0"/>
          </a:p>
        </p:txBody>
      </p:sp>
      <p:sp>
        <p:nvSpPr>
          <p:cNvPr id="7" name="object 7"/>
          <p:cNvSpPr/>
          <p:nvPr/>
        </p:nvSpPr>
        <p:spPr>
          <a:xfrm>
            <a:off x="704087" y="1362455"/>
            <a:ext cx="4602480" cy="28270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97737" y="1473200"/>
            <a:ext cx="4172585" cy="25393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Resources</a:t>
            </a:r>
            <a:endParaRPr sz="20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</a:pPr>
            <a:endParaRPr sz="2400" dirty="0">
              <a:latin typeface="Verdana" panose="020B0604030504040204"/>
              <a:cs typeface="Verdana" panose="020B0604030504040204"/>
            </a:endParaRPr>
          </a:p>
          <a:p>
            <a:pPr marL="355600" marR="5080" indent="-342900">
              <a:lnSpc>
                <a:spcPct val="100000"/>
              </a:lnSpc>
              <a:spcBef>
                <a:spcPts val="1600"/>
              </a:spcBef>
              <a:tabLst>
                <a:tab pos="354965" algn="l"/>
              </a:tabLst>
            </a:pPr>
            <a:r>
              <a:rPr sz="1800" spc="34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	</a:t>
            </a:r>
            <a:r>
              <a:rPr sz="18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Physical </a:t>
            </a:r>
            <a:r>
              <a:rPr sz="1800" spc="-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resources </a:t>
            </a:r>
            <a:r>
              <a:rPr sz="18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are </a:t>
            </a:r>
            <a:r>
              <a:rPr sz="18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all </a:t>
            </a:r>
            <a:r>
              <a:rPr sz="1800" spc="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devices  </a:t>
            </a:r>
            <a:r>
              <a:rPr sz="18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that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are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part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or</a:t>
            </a:r>
            <a:r>
              <a:rPr sz="18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connected</a:t>
            </a:r>
            <a:r>
              <a:rPr sz="1800" spc="-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  </a:t>
            </a:r>
            <a:r>
              <a:rPr sz="18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computer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</a:pPr>
            <a:endParaRPr sz="2200" dirty="0">
              <a:latin typeface="Verdana" panose="020B0604030504040204"/>
              <a:cs typeface="Verdana" panose="020B0604030504040204"/>
            </a:endParaRPr>
          </a:p>
          <a:p>
            <a:pPr marL="393700">
              <a:lnSpc>
                <a:spcPct val="100000"/>
              </a:lnSpc>
              <a:spcBef>
                <a:spcPts val="1555"/>
              </a:spcBef>
            </a:pPr>
            <a:r>
              <a:rPr sz="1800" spc="-9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Examples: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118104" y="1859279"/>
            <a:ext cx="8711565" cy="4628515"/>
            <a:chOff x="3118104" y="1859279"/>
            <a:chExt cx="8711565" cy="4628515"/>
          </a:xfrm>
        </p:grpSpPr>
        <p:sp>
          <p:nvSpPr>
            <p:cNvPr id="10" name="object 10"/>
            <p:cNvSpPr/>
            <p:nvPr/>
          </p:nvSpPr>
          <p:spPr>
            <a:xfrm>
              <a:off x="5634227" y="1859279"/>
              <a:ext cx="6195060" cy="46283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8564461" y="2727036"/>
              <a:ext cx="1504315" cy="1034415"/>
            </a:xfrm>
            <a:custGeom>
              <a:avLst/>
              <a:gdLst/>
              <a:ahLst/>
              <a:cxnLst/>
              <a:rect l="l" t="t" r="r" b="b"/>
              <a:pathLst>
                <a:path w="1504315" h="1034414">
                  <a:moveTo>
                    <a:pt x="11721" y="726474"/>
                  </a:moveTo>
                  <a:lnTo>
                    <a:pt x="3779" y="690615"/>
                  </a:lnTo>
                  <a:lnTo>
                    <a:pt x="0" y="654341"/>
                  </a:lnTo>
                  <a:lnTo>
                    <a:pt x="265" y="617782"/>
                  </a:lnTo>
                  <a:lnTo>
                    <a:pt x="12462" y="544339"/>
                  </a:lnTo>
                  <a:lnTo>
                    <a:pt x="24160" y="507718"/>
                  </a:lnTo>
                  <a:lnTo>
                    <a:pt x="39435" y="471339"/>
                  </a:lnTo>
                  <a:lnTo>
                    <a:pt x="58169" y="435334"/>
                  </a:lnTo>
                  <a:lnTo>
                    <a:pt x="80246" y="399836"/>
                  </a:lnTo>
                  <a:lnTo>
                    <a:pt x="105548" y="364975"/>
                  </a:lnTo>
                  <a:lnTo>
                    <a:pt x="133958" y="330885"/>
                  </a:lnTo>
                  <a:lnTo>
                    <a:pt x="165360" y="297695"/>
                  </a:lnTo>
                  <a:lnTo>
                    <a:pt x="199637" y="265538"/>
                  </a:lnTo>
                  <a:lnTo>
                    <a:pt x="236670" y="234547"/>
                  </a:lnTo>
                  <a:lnTo>
                    <a:pt x="276344" y="204852"/>
                  </a:lnTo>
                  <a:lnTo>
                    <a:pt x="318540" y="176585"/>
                  </a:lnTo>
                  <a:lnTo>
                    <a:pt x="363142" y="149878"/>
                  </a:lnTo>
                  <a:lnTo>
                    <a:pt x="410034" y="124863"/>
                  </a:lnTo>
                  <a:lnTo>
                    <a:pt x="459097" y="101672"/>
                  </a:lnTo>
                  <a:lnTo>
                    <a:pt x="510215" y="80436"/>
                  </a:lnTo>
                  <a:lnTo>
                    <a:pt x="563270" y="61287"/>
                  </a:lnTo>
                  <a:lnTo>
                    <a:pt x="618146" y="44357"/>
                  </a:lnTo>
                  <a:lnTo>
                    <a:pt x="673756" y="30020"/>
                  </a:lnTo>
                  <a:lnTo>
                    <a:pt x="728981" y="18529"/>
                  </a:lnTo>
                  <a:lnTo>
                    <a:pt x="783649" y="9832"/>
                  </a:lnTo>
                  <a:lnTo>
                    <a:pt x="837594" y="3879"/>
                  </a:lnTo>
                  <a:lnTo>
                    <a:pt x="890645" y="619"/>
                  </a:lnTo>
                  <a:lnTo>
                    <a:pt x="942633" y="0"/>
                  </a:lnTo>
                  <a:lnTo>
                    <a:pt x="993391" y="1971"/>
                  </a:lnTo>
                  <a:lnTo>
                    <a:pt x="1042747" y="6481"/>
                  </a:lnTo>
                  <a:lnTo>
                    <a:pt x="1090535" y="13480"/>
                  </a:lnTo>
                  <a:lnTo>
                    <a:pt x="1136583" y="22915"/>
                  </a:lnTo>
                  <a:lnTo>
                    <a:pt x="1180724" y="34736"/>
                  </a:lnTo>
                  <a:lnTo>
                    <a:pt x="1222789" y="48893"/>
                  </a:lnTo>
                  <a:lnTo>
                    <a:pt x="1262608" y="65332"/>
                  </a:lnTo>
                  <a:lnTo>
                    <a:pt x="1300012" y="84005"/>
                  </a:lnTo>
                  <a:lnTo>
                    <a:pt x="1334832" y="104859"/>
                  </a:lnTo>
                  <a:lnTo>
                    <a:pt x="1366900" y="127843"/>
                  </a:lnTo>
                  <a:lnTo>
                    <a:pt x="1396046" y="152907"/>
                  </a:lnTo>
                  <a:lnTo>
                    <a:pt x="1444896" y="209068"/>
                  </a:lnTo>
                  <a:lnTo>
                    <a:pt x="1480031" y="272934"/>
                  </a:lnTo>
                  <a:lnTo>
                    <a:pt x="1499991" y="343486"/>
                  </a:lnTo>
                  <a:lnTo>
                    <a:pt x="1503783" y="379760"/>
                  </a:lnTo>
                  <a:lnTo>
                    <a:pt x="1503528" y="416319"/>
                  </a:lnTo>
                  <a:lnTo>
                    <a:pt x="1491344" y="489762"/>
                  </a:lnTo>
                  <a:lnTo>
                    <a:pt x="1479649" y="526384"/>
                  </a:lnTo>
                  <a:lnTo>
                    <a:pt x="1464376" y="562763"/>
                  </a:lnTo>
                  <a:lnTo>
                    <a:pt x="1445641" y="598767"/>
                  </a:lnTo>
                  <a:lnTo>
                    <a:pt x="1423563" y="634265"/>
                  </a:lnTo>
                  <a:lnTo>
                    <a:pt x="1398258" y="669126"/>
                  </a:lnTo>
                  <a:lnTo>
                    <a:pt x="1369843" y="703217"/>
                  </a:lnTo>
                  <a:lnTo>
                    <a:pt x="1338436" y="736406"/>
                  </a:lnTo>
                  <a:lnTo>
                    <a:pt x="1304155" y="768563"/>
                  </a:lnTo>
                  <a:lnTo>
                    <a:pt x="1267116" y="799555"/>
                  </a:lnTo>
                  <a:lnTo>
                    <a:pt x="1227437" y="829250"/>
                  </a:lnTo>
                  <a:lnTo>
                    <a:pt x="1185235" y="857516"/>
                  </a:lnTo>
                  <a:lnTo>
                    <a:pt x="1140627" y="884223"/>
                  </a:lnTo>
                  <a:lnTo>
                    <a:pt x="1093731" y="909238"/>
                  </a:lnTo>
                  <a:lnTo>
                    <a:pt x="1044663" y="932429"/>
                  </a:lnTo>
                  <a:lnTo>
                    <a:pt x="993542" y="953665"/>
                  </a:lnTo>
                  <a:lnTo>
                    <a:pt x="940485" y="972814"/>
                  </a:lnTo>
                  <a:lnTo>
                    <a:pt x="885608" y="989745"/>
                  </a:lnTo>
                  <a:lnTo>
                    <a:pt x="829998" y="1004066"/>
                  </a:lnTo>
                  <a:lnTo>
                    <a:pt x="774776" y="1015544"/>
                  </a:lnTo>
                  <a:lnTo>
                    <a:pt x="720111" y="1024231"/>
                  </a:lnTo>
                  <a:lnTo>
                    <a:pt x="666171" y="1030176"/>
                  </a:lnTo>
                  <a:lnTo>
                    <a:pt x="613124" y="1033431"/>
                  </a:lnTo>
                  <a:lnTo>
                    <a:pt x="561141" y="1034047"/>
                  </a:lnTo>
                  <a:lnTo>
                    <a:pt x="510390" y="1032074"/>
                  </a:lnTo>
                  <a:lnTo>
                    <a:pt x="461039" y="1027564"/>
                  </a:lnTo>
                  <a:lnTo>
                    <a:pt x="413257" y="1020567"/>
                  </a:lnTo>
                  <a:lnTo>
                    <a:pt x="367214" y="1011135"/>
                  </a:lnTo>
                  <a:lnTo>
                    <a:pt x="323077" y="999317"/>
                  </a:lnTo>
                  <a:lnTo>
                    <a:pt x="281017" y="985166"/>
                  </a:lnTo>
                  <a:lnTo>
                    <a:pt x="241201" y="968731"/>
                  </a:lnTo>
                  <a:lnTo>
                    <a:pt x="203798" y="950064"/>
                  </a:lnTo>
                  <a:lnTo>
                    <a:pt x="168978" y="929216"/>
                  </a:lnTo>
                  <a:lnTo>
                    <a:pt x="136909" y="906237"/>
                  </a:lnTo>
                  <a:lnTo>
                    <a:pt x="107760" y="881179"/>
                  </a:lnTo>
                  <a:lnTo>
                    <a:pt x="58896" y="825027"/>
                  </a:lnTo>
                  <a:lnTo>
                    <a:pt x="23738" y="761167"/>
                  </a:lnTo>
                  <a:lnTo>
                    <a:pt x="11721" y="726474"/>
                  </a:lnTo>
                  <a:close/>
                </a:path>
              </a:pathLst>
            </a:custGeom>
            <a:ln w="889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3150108" y="3453383"/>
              <a:ext cx="5426710" cy="1242695"/>
            </a:xfrm>
            <a:custGeom>
              <a:avLst/>
              <a:gdLst/>
              <a:ahLst/>
              <a:cxnLst/>
              <a:rect l="l" t="t" r="r" b="b"/>
              <a:pathLst>
                <a:path w="5426709" h="1242695">
                  <a:moveTo>
                    <a:pt x="5426710" y="0"/>
                  </a:moveTo>
                  <a:lnTo>
                    <a:pt x="0" y="1242314"/>
                  </a:lnTo>
                </a:path>
              </a:pathLst>
            </a:custGeom>
            <a:ln w="64008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729485" y="4725416"/>
            <a:ext cx="28130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Random </a:t>
            </a:r>
            <a:r>
              <a:rPr sz="1800" spc="2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Access</a:t>
            </a:r>
            <a:r>
              <a:rPr sz="1800" spc="-31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Memory  </a:t>
            </a:r>
            <a:r>
              <a:rPr sz="1800" spc="-5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(RAM)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4543044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8898" y="165354"/>
            <a:ext cx="38557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Basic</a:t>
            </a:r>
            <a:r>
              <a:rPr spc="-35" dirty="0"/>
              <a:t> </a:t>
            </a:r>
            <a:r>
              <a:rPr spc="-5" dirty="0"/>
              <a:t>Concepts</a:t>
            </a:r>
            <a:endParaRPr spc="-5" dirty="0"/>
          </a:p>
        </p:txBody>
      </p:sp>
      <p:sp>
        <p:nvSpPr>
          <p:cNvPr id="7" name="object 7"/>
          <p:cNvSpPr/>
          <p:nvPr/>
        </p:nvSpPr>
        <p:spPr>
          <a:xfrm>
            <a:off x="704087" y="1362455"/>
            <a:ext cx="4602480" cy="28270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97737" y="1473200"/>
            <a:ext cx="4172585" cy="25393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Resources</a:t>
            </a:r>
            <a:endParaRPr sz="20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</a:pPr>
            <a:endParaRPr sz="2400" dirty="0">
              <a:latin typeface="Verdana" panose="020B0604030504040204"/>
              <a:cs typeface="Verdana" panose="020B0604030504040204"/>
            </a:endParaRPr>
          </a:p>
          <a:p>
            <a:pPr marL="355600" marR="5080" indent="-342900">
              <a:lnSpc>
                <a:spcPct val="100000"/>
              </a:lnSpc>
              <a:spcBef>
                <a:spcPts val="1600"/>
              </a:spcBef>
              <a:tabLst>
                <a:tab pos="354965" algn="l"/>
              </a:tabLst>
            </a:pPr>
            <a:r>
              <a:rPr sz="1800" spc="34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	</a:t>
            </a:r>
            <a:r>
              <a:rPr sz="18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Physical </a:t>
            </a:r>
            <a:r>
              <a:rPr sz="1800" spc="-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resources </a:t>
            </a:r>
            <a:r>
              <a:rPr sz="18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are </a:t>
            </a:r>
            <a:r>
              <a:rPr sz="18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all </a:t>
            </a:r>
            <a:r>
              <a:rPr sz="1800" spc="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devices  </a:t>
            </a:r>
            <a:r>
              <a:rPr sz="18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that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are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part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or</a:t>
            </a:r>
            <a:r>
              <a:rPr sz="18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connected</a:t>
            </a:r>
            <a:r>
              <a:rPr sz="1800" spc="-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  </a:t>
            </a:r>
            <a:r>
              <a:rPr sz="18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computer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</a:pPr>
            <a:endParaRPr sz="2200" dirty="0">
              <a:latin typeface="Verdana" panose="020B0604030504040204"/>
              <a:cs typeface="Verdana" panose="020B0604030504040204"/>
            </a:endParaRPr>
          </a:p>
          <a:p>
            <a:pPr marL="393700">
              <a:lnSpc>
                <a:spcPct val="100000"/>
              </a:lnSpc>
              <a:spcBef>
                <a:spcPts val="1555"/>
              </a:spcBef>
            </a:pPr>
            <a:r>
              <a:rPr sz="1800" spc="-9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Examples: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866324" y="1859279"/>
            <a:ext cx="7963534" cy="4628515"/>
            <a:chOff x="3866324" y="1859279"/>
            <a:chExt cx="7963534" cy="4628515"/>
          </a:xfrm>
        </p:grpSpPr>
        <p:sp>
          <p:nvSpPr>
            <p:cNvPr id="10" name="object 10"/>
            <p:cNvSpPr/>
            <p:nvPr/>
          </p:nvSpPr>
          <p:spPr>
            <a:xfrm>
              <a:off x="5634227" y="1859279"/>
              <a:ext cx="6195060" cy="46283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3906011" y="4082795"/>
              <a:ext cx="5454650" cy="1011555"/>
            </a:xfrm>
            <a:custGeom>
              <a:avLst/>
              <a:gdLst/>
              <a:ahLst/>
              <a:cxnLst/>
              <a:rect l="l" t="t" r="r" b="b"/>
              <a:pathLst>
                <a:path w="5454650" h="1011554">
                  <a:moveTo>
                    <a:pt x="5454395" y="0"/>
                  </a:moveTo>
                  <a:lnTo>
                    <a:pt x="0" y="1011301"/>
                  </a:lnTo>
                </a:path>
              </a:pathLst>
            </a:custGeom>
            <a:ln w="79248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056889" y="5124450"/>
            <a:ext cx="168528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Hard-Disk</a:t>
            </a:r>
            <a:r>
              <a:rPr sz="1800" spc="-24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7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Drive  </a:t>
            </a:r>
            <a:r>
              <a:rPr sz="1800" spc="-114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(HDD)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320871" y="3511296"/>
            <a:ext cx="332740" cy="612140"/>
          </a:xfrm>
          <a:custGeom>
            <a:avLst/>
            <a:gdLst/>
            <a:ahLst/>
            <a:cxnLst/>
            <a:rect l="l" t="t" r="r" b="b"/>
            <a:pathLst>
              <a:path w="332740" h="612139">
                <a:moveTo>
                  <a:pt x="189098" y="193526"/>
                </a:moveTo>
                <a:lnTo>
                  <a:pt x="4230" y="554354"/>
                </a:lnTo>
                <a:lnTo>
                  <a:pt x="0" y="569475"/>
                </a:lnTo>
                <a:lnTo>
                  <a:pt x="1817" y="584549"/>
                </a:lnTo>
                <a:lnTo>
                  <a:pt x="9159" y="597860"/>
                </a:lnTo>
                <a:lnTo>
                  <a:pt x="21502" y="607694"/>
                </a:lnTo>
                <a:lnTo>
                  <a:pt x="36623" y="611907"/>
                </a:lnTo>
                <a:lnTo>
                  <a:pt x="51696" y="610060"/>
                </a:lnTo>
                <a:lnTo>
                  <a:pt x="65008" y="602712"/>
                </a:lnTo>
                <a:lnTo>
                  <a:pt x="74842" y="590422"/>
                </a:lnTo>
                <a:lnTo>
                  <a:pt x="259614" y="229673"/>
                </a:lnTo>
                <a:lnTo>
                  <a:pt x="189098" y="193526"/>
                </a:lnTo>
                <a:close/>
              </a:path>
              <a:path w="332740" h="612139">
                <a:moveTo>
                  <a:pt x="331345" y="136810"/>
                </a:moveTo>
                <a:lnTo>
                  <a:pt x="245270" y="136810"/>
                </a:lnTo>
                <a:lnTo>
                  <a:pt x="260389" y="141096"/>
                </a:lnTo>
                <a:lnTo>
                  <a:pt x="272732" y="150860"/>
                </a:lnTo>
                <a:lnTo>
                  <a:pt x="280074" y="164147"/>
                </a:lnTo>
                <a:lnTo>
                  <a:pt x="281892" y="179244"/>
                </a:lnTo>
                <a:lnTo>
                  <a:pt x="277661" y="194436"/>
                </a:lnTo>
                <a:lnTo>
                  <a:pt x="259614" y="229673"/>
                </a:lnTo>
                <a:lnTo>
                  <a:pt x="330112" y="265810"/>
                </a:lnTo>
                <a:lnTo>
                  <a:pt x="331345" y="136810"/>
                </a:lnTo>
                <a:close/>
              </a:path>
              <a:path w="332740" h="612139">
                <a:moveTo>
                  <a:pt x="245270" y="136810"/>
                </a:moveTo>
                <a:lnTo>
                  <a:pt x="230211" y="138620"/>
                </a:lnTo>
                <a:lnTo>
                  <a:pt x="216937" y="145954"/>
                </a:lnTo>
                <a:lnTo>
                  <a:pt x="207176" y="158241"/>
                </a:lnTo>
                <a:lnTo>
                  <a:pt x="189098" y="193526"/>
                </a:lnTo>
                <a:lnTo>
                  <a:pt x="259614" y="229673"/>
                </a:lnTo>
                <a:lnTo>
                  <a:pt x="277661" y="194436"/>
                </a:lnTo>
                <a:lnTo>
                  <a:pt x="281892" y="179244"/>
                </a:lnTo>
                <a:lnTo>
                  <a:pt x="280074" y="164147"/>
                </a:lnTo>
                <a:lnTo>
                  <a:pt x="272732" y="150860"/>
                </a:lnTo>
                <a:lnTo>
                  <a:pt x="260389" y="141096"/>
                </a:lnTo>
                <a:lnTo>
                  <a:pt x="245270" y="136810"/>
                </a:lnTo>
                <a:close/>
              </a:path>
              <a:path w="332740" h="612139">
                <a:moveTo>
                  <a:pt x="332652" y="0"/>
                </a:moveTo>
                <a:lnTo>
                  <a:pt x="118530" y="157352"/>
                </a:lnTo>
                <a:lnTo>
                  <a:pt x="189098" y="193526"/>
                </a:lnTo>
                <a:lnTo>
                  <a:pt x="207176" y="158241"/>
                </a:lnTo>
                <a:lnTo>
                  <a:pt x="216937" y="145954"/>
                </a:lnTo>
                <a:lnTo>
                  <a:pt x="230211" y="138620"/>
                </a:lnTo>
                <a:lnTo>
                  <a:pt x="245270" y="136810"/>
                </a:lnTo>
                <a:lnTo>
                  <a:pt x="331345" y="136810"/>
                </a:lnTo>
                <a:lnTo>
                  <a:pt x="332652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4543044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8898" y="165354"/>
            <a:ext cx="38557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Basic</a:t>
            </a:r>
            <a:r>
              <a:rPr spc="-35" dirty="0"/>
              <a:t> </a:t>
            </a:r>
            <a:r>
              <a:rPr spc="-5" dirty="0"/>
              <a:t>Concepts</a:t>
            </a:r>
            <a:endParaRPr spc="-5" dirty="0"/>
          </a:p>
        </p:txBody>
      </p:sp>
      <p:sp>
        <p:nvSpPr>
          <p:cNvPr id="7" name="object 7"/>
          <p:cNvSpPr/>
          <p:nvPr/>
        </p:nvSpPr>
        <p:spPr>
          <a:xfrm>
            <a:off x="704087" y="1362455"/>
            <a:ext cx="4701540" cy="2695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97737" y="1473200"/>
            <a:ext cx="4335145" cy="24079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Resources</a:t>
            </a:r>
            <a:endParaRPr sz="20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</a:pPr>
            <a:endParaRPr sz="2400" dirty="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600"/>
              </a:spcBef>
              <a:tabLst>
                <a:tab pos="354965" algn="l"/>
              </a:tabLst>
            </a:pPr>
            <a:r>
              <a:rPr sz="1800" spc="34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	</a:t>
            </a:r>
            <a:r>
              <a:rPr sz="18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 </a:t>
            </a:r>
            <a:r>
              <a:rPr sz="1800" b="1" i="1" spc="-1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CPU </a:t>
            </a:r>
            <a:r>
              <a:rPr sz="1800" spc="-1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is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 </a:t>
            </a:r>
            <a:r>
              <a:rPr sz="18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"brain" </a:t>
            </a:r>
            <a:r>
              <a:rPr sz="1800" spc="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 </a:t>
            </a:r>
            <a:r>
              <a:rPr sz="1800" spc="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409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computer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355600" marR="92075" indent="-342900">
              <a:lnSpc>
                <a:spcPct val="100000"/>
              </a:lnSpc>
              <a:spcBef>
                <a:spcPts val="1035"/>
              </a:spcBef>
              <a:tabLst>
                <a:tab pos="354965" algn="l"/>
              </a:tabLst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	</a:t>
            </a:r>
            <a:r>
              <a:rPr sz="18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Handles </a:t>
            </a:r>
            <a:r>
              <a:rPr sz="1800" spc="-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essential </a:t>
            </a:r>
            <a:r>
              <a:rPr sz="1800" spc="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data </a:t>
            </a:r>
            <a:r>
              <a:rPr sz="18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processing  </a:t>
            </a:r>
            <a:r>
              <a:rPr sz="18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such </a:t>
            </a:r>
            <a:r>
              <a:rPr sz="18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as </a:t>
            </a:r>
            <a:r>
              <a:rPr sz="18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numerical </a:t>
            </a:r>
            <a:r>
              <a:rPr sz="1800" spc="-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computation,</a:t>
            </a:r>
            <a:r>
              <a:rPr sz="1800" spc="-4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as  </a:t>
            </a:r>
            <a:r>
              <a:rPr sz="1800" spc="-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well </a:t>
            </a:r>
            <a:r>
              <a:rPr sz="18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as </a:t>
            </a:r>
            <a:r>
              <a:rPr sz="18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logic, </a:t>
            </a:r>
            <a:r>
              <a:rPr sz="18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control, </a:t>
            </a:r>
            <a:r>
              <a:rPr sz="1800" spc="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and  </a:t>
            </a:r>
            <a:r>
              <a:rPr sz="18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input/output</a:t>
            </a:r>
            <a:r>
              <a:rPr sz="18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operations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160135" y="1686560"/>
            <a:ext cx="4646676" cy="34853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2630423" y="4046220"/>
            <a:ext cx="4026408" cy="2590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4543044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8898" y="165354"/>
            <a:ext cx="38557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Basic</a:t>
            </a:r>
            <a:r>
              <a:rPr spc="-35" dirty="0"/>
              <a:t> </a:t>
            </a:r>
            <a:r>
              <a:rPr spc="-5" dirty="0"/>
              <a:t>Concepts</a:t>
            </a:r>
            <a:endParaRPr spc="-5" dirty="0"/>
          </a:p>
        </p:txBody>
      </p:sp>
      <p:sp>
        <p:nvSpPr>
          <p:cNvPr id="7" name="object 7"/>
          <p:cNvSpPr/>
          <p:nvPr/>
        </p:nvSpPr>
        <p:spPr>
          <a:xfrm>
            <a:off x="704087" y="1362455"/>
            <a:ext cx="5052060" cy="404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97432" y="1473200"/>
            <a:ext cx="4688205" cy="3755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Resources</a:t>
            </a:r>
            <a:endParaRPr sz="20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</a:pPr>
            <a:endParaRPr sz="2400" dirty="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600"/>
              </a:spcBef>
              <a:tabLst>
                <a:tab pos="355600" algn="l"/>
              </a:tabLst>
            </a:pPr>
            <a:r>
              <a:rPr sz="1800" spc="34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	</a:t>
            </a:r>
            <a:r>
              <a:rPr sz="1800" b="1" i="1" spc="-1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RAM </a:t>
            </a:r>
            <a:r>
              <a:rPr sz="1800" spc="-1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is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 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"short-term </a:t>
            </a:r>
            <a:r>
              <a:rPr sz="18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memory"</a:t>
            </a:r>
            <a:r>
              <a:rPr sz="18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1800" spc="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computer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  <a:tabLst>
                <a:tab pos="355600" algn="l"/>
              </a:tabLst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	</a:t>
            </a:r>
            <a:r>
              <a:rPr sz="18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Has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fast-track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connection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CPU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  <a:tabLst>
                <a:tab pos="355600" algn="l"/>
              </a:tabLst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	</a:t>
            </a:r>
            <a:r>
              <a:rPr sz="1800" spc="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Can</a:t>
            </a:r>
            <a:r>
              <a:rPr sz="18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access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data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very</a:t>
            </a:r>
            <a:r>
              <a:rPr sz="18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quickly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  <a:tabLst>
                <a:tab pos="355600" algn="l"/>
              </a:tabLst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	</a:t>
            </a:r>
            <a:r>
              <a:rPr sz="18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Has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very</a:t>
            </a:r>
            <a:r>
              <a:rPr sz="18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high</a:t>
            </a:r>
            <a:r>
              <a:rPr sz="18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read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write</a:t>
            </a:r>
            <a:r>
              <a:rPr sz="18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speed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  <a:tabLst>
                <a:tab pos="355600" algn="l"/>
              </a:tabLst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	</a:t>
            </a:r>
            <a:r>
              <a:rPr sz="1800" spc="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Capacity </a:t>
            </a:r>
            <a:r>
              <a:rPr sz="1800" spc="-1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is</a:t>
            </a:r>
            <a:r>
              <a:rPr lang="en-US" sz="1800" spc="-1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limited,</a:t>
            </a:r>
            <a:r>
              <a:rPr sz="1800" spc="-3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though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  <a:tabLst>
                <a:tab pos="355600" algn="l"/>
              </a:tabLst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	</a:t>
            </a:r>
            <a:r>
              <a:rPr sz="1800" spc="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Cannot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hold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any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data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without</a:t>
            </a:r>
            <a:r>
              <a:rPr sz="18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power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355600">
              <a:lnSpc>
                <a:spcPct val="100000"/>
              </a:lnSpc>
            </a:pPr>
            <a:r>
              <a:rPr sz="1800" spc="-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(volatile</a:t>
            </a:r>
            <a:r>
              <a:rPr sz="18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memory)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19444" y="2305811"/>
            <a:ext cx="4756404" cy="21412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4543044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8898" y="165354"/>
            <a:ext cx="38557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Basic</a:t>
            </a:r>
            <a:r>
              <a:rPr spc="-35" dirty="0"/>
              <a:t> </a:t>
            </a:r>
            <a:r>
              <a:rPr spc="-5" dirty="0"/>
              <a:t>Concepts</a:t>
            </a:r>
            <a:endParaRPr spc="-5" dirty="0"/>
          </a:p>
        </p:txBody>
      </p:sp>
      <p:sp>
        <p:nvSpPr>
          <p:cNvPr id="7" name="object 7"/>
          <p:cNvSpPr/>
          <p:nvPr/>
        </p:nvSpPr>
        <p:spPr>
          <a:xfrm>
            <a:off x="705612" y="1362455"/>
            <a:ext cx="5181600" cy="36301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98042" y="1473200"/>
            <a:ext cx="12712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Resources</a:t>
            </a:r>
            <a:endParaRPr sz="20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8042" y="2352243"/>
            <a:ext cx="4748530" cy="2479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800" spc="34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	</a:t>
            </a:r>
            <a:r>
              <a:rPr sz="18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HDD</a:t>
            </a:r>
            <a:r>
              <a:rPr sz="18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is</a:t>
            </a:r>
            <a:r>
              <a:rPr sz="18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</a:t>
            </a:r>
            <a:r>
              <a:rPr sz="18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example</a:t>
            </a:r>
            <a:r>
              <a:rPr sz="18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computer’s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1800" spc="-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"long-term</a:t>
            </a:r>
            <a:r>
              <a:rPr sz="18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memory"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355600" marR="478790" indent="-342900">
              <a:lnSpc>
                <a:spcPct val="100000"/>
              </a:lnSpc>
              <a:spcBef>
                <a:spcPts val="1030"/>
              </a:spcBef>
              <a:tabLst>
                <a:tab pos="354965" algn="l"/>
              </a:tabLst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	</a:t>
            </a:r>
            <a:r>
              <a:rPr sz="1800" spc="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HDD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has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mechanical</a:t>
            </a:r>
            <a:r>
              <a:rPr sz="18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parts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is  </a:t>
            </a:r>
            <a:r>
              <a:rPr sz="1800" spc="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much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slower</a:t>
            </a:r>
            <a:r>
              <a:rPr sz="18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than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RAM</a:t>
            </a:r>
            <a:r>
              <a:rPr sz="18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as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result: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469265">
              <a:lnSpc>
                <a:spcPct val="100000"/>
              </a:lnSpc>
              <a:spcBef>
                <a:spcPts val="980"/>
              </a:spcBef>
            </a:pPr>
            <a:r>
              <a:rPr sz="1600" spc="29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600" spc="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Data access </a:t>
            </a:r>
            <a:r>
              <a:rPr sz="1600" spc="-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time </a:t>
            </a:r>
            <a:r>
              <a:rPr sz="16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2 </a:t>
            </a:r>
            <a:r>
              <a:rPr sz="1600" spc="-2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- </a:t>
            </a:r>
            <a:r>
              <a:rPr sz="16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8</a:t>
            </a:r>
            <a:r>
              <a:rPr sz="1600" spc="-3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ms</a:t>
            </a:r>
            <a:endParaRPr sz="1600" dirty="0">
              <a:latin typeface="Verdana" panose="020B0604030504040204"/>
              <a:cs typeface="Verdana" panose="020B0604030504040204"/>
            </a:endParaRPr>
          </a:p>
          <a:p>
            <a:pPr marL="756285">
              <a:lnSpc>
                <a:spcPct val="100000"/>
              </a:lnSpc>
              <a:spcBef>
                <a:spcPts val="5"/>
              </a:spcBef>
            </a:pPr>
            <a:r>
              <a:rPr sz="16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(RAM: </a:t>
            </a:r>
            <a:r>
              <a:rPr sz="1600" spc="-20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~50</a:t>
            </a:r>
            <a:r>
              <a:rPr sz="16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ns)</a:t>
            </a:r>
            <a:endParaRPr sz="1600" dirty="0">
              <a:latin typeface="Verdana" panose="020B0604030504040204"/>
              <a:cs typeface="Verdana" panose="020B0604030504040204"/>
            </a:endParaRPr>
          </a:p>
          <a:p>
            <a:pPr marL="756285" marR="387350" indent="-287020">
              <a:lnSpc>
                <a:spcPct val="100000"/>
              </a:lnSpc>
              <a:spcBef>
                <a:spcPts val="980"/>
              </a:spcBef>
            </a:pPr>
            <a:r>
              <a:rPr sz="1600" spc="29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600" spc="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Read </a:t>
            </a:r>
            <a:r>
              <a:rPr sz="1600" spc="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and </a:t>
            </a:r>
            <a:r>
              <a:rPr sz="1600" spc="-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write </a:t>
            </a:r>
            <a:r>
              <a:rPr sz="16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speeds </a:t>
            </a:r>
            <a:r>
              <a:rPr sz="16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20 </a:t>
            </a:r>
            <a:r>
              <a:rPr sz="1600" spc="-2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- </a:t>
            </a:r>
            <a:r>
              <a:rPr sz="16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100</a:t>
            </a:r>
            <a:r>
              <a:rPr sz="1600" spc="-3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1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MB/s  </a:t>
            </a:r>
            <a:r>
              <a:rPr sz="16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(RAM </a:t>
            </a:r>
            <a:r>
              <a:rPr sz="16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5 </a:t>
            </a:r>
            <a:r>
              <a:rPr sz="1600" spc="-2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- </a:t>
            </a:r>
            <a:r>
              <a:rPr sz="16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20</a:t>
            </a:r>
            <a:r>
              <a:rPr sz="16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9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GB/s)</a:t>
            </a:r>
            <a:endParaRPr sz="16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64095" y="1661160"/>
            <a:ext cx="3290315" cy="25298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1720214" y="3711435"/>
            <a:ext cx="3722242" cy="31465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6380988" y="4422647"/>
            <a:ext cx="4992623" cy="22158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6542658" y="4397502"/>
            <a:ext cx="4591685" cy="2346960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30"/>
              </a:spcBef>
              <a:tabLst>
                <a:tab pos="354965" algn="l"/>
              </a:tabLst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	</a:t>
            </a:r>
            <a:r>
              <a:rPr sz="1800" spc="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Can</a:t>
            </a:r>
            <a:r>
              <a:rPr sz="18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store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large</a:t>
            </a:r>
            <a:r>
              <a:rPr sz="18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amounts</a:t>
            </a:r>
            <a:r>
              <a:rPr sz="18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8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data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  <a:tabLst>
                <a:tab pos="354965" algn="l"/>
              </a:tabLst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	</a:t>
            </a:r>
            <a:r>
              <a:rPr sz="1800" spc="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Can</a:t>
            </a:r>
            <a:r>
              <a:rPr sz="18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hold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data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even</a:t>
            </a:r>
            <a:r>
              <a:rPr sz="18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without</a:t>
            </a:r>
            <a:r>
              <a:rPr sz="1800" spc="-9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power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355600">
              <a:lnSpc>
                <a:spcPct val="100000"/>
              </a:lnSpc>
            </a:pPr>
            <a:r>
              <a:rPr sz="1800" spc="-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(persistent</a:t>
            </a:r>
            <a:r>
              <a:rPr sz="1800" spc="-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memory)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355600" marR="5080" indent="-342900">
              <a:lnSpc>
                <a:spcPct val="100000"/>
              </a:lnSpc>
              <a:spcBef>
                <a:spcPts val="1035"/>
              </a:spcBef>
              <a:tabLst>
                <a:tab pos="354965" algn="l"/>
              </a:tabLst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	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Bound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be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around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for</a:t>
            </a:r>
            <a:r>
              <a:rPr sz="1800" spc="-1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while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longer  </a:t>
            </a:r>
            <a:r>
              <a:rPr sz="18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as </a:t>
            </a:r>
            <a:r>
              <a:rPr sz="1800" spc="-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solid-state </a:t>
            </a:r>
            <a:r>
              <a:rPr sz="18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disk </a:t>
            </a:r>
            <a:r>
              <a:rPr sz="1800" spc="-2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(SSD</a:t>
            </a:r>
            <a:r>
              <a:rPr lang="en-US" sz="1800" spc="-2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150-300MB /s</a:t>
            </a:r>
            <a:r>
              <a:rPr sz="1800" spc="-2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) </a:t>
            </a:r>
            <a:r>
              <a:rPr sz="1800" spc="-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memory </a:t>
            </a:r>
            <a:r>
              <a:rPr sz="1800" spc="-1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is </a:t>
            </a:r>
            <a:r>
              <a:rPr sz="18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still  </a:t>
            </a:r>
            <a:r>
              <a:rPr sz="1800" spc="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much </a:t>
            </a:r>
            <a:r>
              <a:rPr sz="18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more </a:t>
            </a:r>
            <a:r>
              <a:rPr sz="18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expensive</a:t>
            </a:r>
            <a:r>
              <a:rPr sz="1800" spc="-4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 </a:t>
            </a:r>
            <a:r>
              <a:rPr sz="1800" spc="-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comparison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5058156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8898" y="165354"/>
            <a:ext cx="43738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Module</a:t>
            </a:r>
            <a:r>
              <a:rPr spc="-40" dirty="0"/>
              <a:t> </a:t>
            </a:r>
            <a:r>
              <a:rPr spc="-5" dirty="0"/>
              <a:t>Overview</a:t>
            </a:r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888898" y="4820539"/>
            <a:ext cx="8470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Week</a:t>
            </a:r>
            <a:r>
              <a:rPr sz="1800" spc="-17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lang="en-US" sz="1800" spc="-15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1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57535" y="4820539"/>
            <a:ext cx="97345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Week</a:t>
            </a:r>
            <a:r>
              <a:rPr sz="1800" spc="-16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lang="en-US" sz="1800" spc="-15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4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37438" y="5191505"/>
            <a:ext cx="10483850" cy="579120"/>
          </a:xfrm>
          <a:custGeom>
            <a:avLst/>
            <a:gdLst/>
            <a:ahLst/>
            <a:cxnLst/>
            <a:rect l="l" t="t" r="r" b="b"/>
            <a:pathLst>
              <a:path w="10483850" h="579120">
                <a:moveTo>
                  <a:pt x="0" y="144780"/>
                </a:moveTo>
                <a:lnTo>
                  <a:pt x="10194036" y="144780"/>
                </a:lnTo>
                <a:lnTo>
                  <a:pt x="10194036" y="0"/>
                </a:lnTo>
                <a:lnTo>
                  <a:pt x="10483596" y="289560"/>
                </a:lnTo>
                <a:lnTo>
                  <a:pt x="10194036" y="579120"/>
                </a:lnTo>
                <a:lnTo>
                  <a:pt x="10194036" y="434340"/>
                </a:lnTo>
                <a:lnTo>
                  <a:pt x="0" y="434340"/>
                </a:lnTo>
                <a:lnTo>
                  <a:pt x="0" y="144780"/>
                </a:lnTo>
                <a:close/>
              </a:path>
            </a:pathLst>
          </a:custGeom>
          <a:ln w="28956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836675" y="2013204"/>
            <a:ext cx="0" cy="2662555"/>
          </a:xfrm>
          <a:custGeom>
            <a:avLst/>
            <a:gdLst/>
            <a:ahLst/>
            <a:cxnLst/>
            <a:rect l="l" t="t" r="r" b="b"/>
            <a:pathLst>
              <a:path h="2662554">
                <a:moveTo>
                  <a:pt x="0" y="0"/>
                </a:moveTo>
                <a:lnTo>
                  <a:pt x="0" y="2662428"/>
                </a:lnTo>
              </a:path>
            </a:pathLst>
          </a:custGeom>
          <a:ln w="9144">
            <a:solidFill>
              <a:srgbClr val="4966A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11320271" y="2013204"/>
            <a:ext cx="0" cy="2662555"/>
          </a:xfrm>
          <a:custGeom>
            <a:avLst/>
            <a:gdLst/>
            <a:ahLst/>
            <a:cxnLst/>
            <a:rect l="l" t="t" r="r" b="b"/>
            <a:pathLst>
              <a:path h="2662554">
                <a:moveTo>
                  <a:pt x="0" y="0"/>
                </a:moveTo>
                <a:lnTo>
                  <a:pt x="0" y="2662428"/>
                </a:lnTo>
              </a:path>
            </a:pathLst>
          </a:custGeom>
          <a:ln w="9144">
            <a:solidFill>
              <a:srgbClr val="4966A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4613147" y="2013204"/>
            <a:ext cx="0" cy="2662555"/>
          </a:xfrm>
          <a:custGeom>
            <a:avLst/>
            <a:gdLst/>
            <a:ahLst/>
            <a:cxnLst/>
            <a:rect l="l" t="t" r="r" b="b"/>
            <a:pathLst>
              <a:path h="2662554">
                <a:moveTo>
                  <a:pt x="0" y="0"/>
                </a:moveTo>
                <a:lnTo>
                  <a:pt x="0" y="2662428"/>
                </a:lnTo>
              </a:path>
            </a:pathLst>
          </a:custGeom>
          <a:ln w="9144">
            <a:solidFill>
              <a:srgbClr val="4966A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7719059" y="2013204"/>
            <a:ext cx="0" cy="2618740"/>
          </a:xfrm>
          <a:custGeom>
            <a:avLst/>
            <a:gdLst/>
            <a:ahLst/>
            <a:cxnLst/>
            <a:rect l="l" t="t" r="r" b="b"/>
            <a:pathLst>
              <a:path h="2618740">
                <a:moveTo>
                  <a:pt x="0" y="0"/>
                </a:moveTo>
                <a:lnTo>
                  <a:pt x="0" y="2618740"/>
                </a:lnTo>
              </a:path>
            </a:pathLst>
          </a:custGeom>
          <a:ln w="9144">
            <a:solidFill>
              <a:srgbClr val="4966A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1060196" y="2833191"/>
            <a:ext cx="32499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Verdana" panose="020B0604030504040204"/>
                <a:cs typeface="Verdana" panose="020B0604030504040204"/>
              </a:rPr>
              <a:t>Foundations </a:t>
            </a:r>
            <a:r>
              <a:rPr sz="1800" spc="10" dirty="0">
                <a:latin typeface="Verdana" panose="020B0604030504040204"/>
                <a:cs typeface="Verdana" panose="020B0604030504040204"/>
              </a:rPr>
              <a:t>of</a:t>
            </a:r>
            <a:r>
              <a:rPr sz="1800" spc="-27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latin typeface="Verdana" panose="020B0604030504040204"/>
                <a:cs typeface="Verdana" panose="020B0604030504040204"/>
              </a:rPr>
              <a:t>programming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60196" y="3382517"/>
            <a:ext cx="33985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latin typeface="Verdana" panose="020B0604030504040204"/>
                <a:cs typeface="Verdana" panose="020B0604030504040204"/>
              </a:rPr>
              <a:t>The </a:t>
            </a:r>
            <a:r>
              <a:rPr sz="1800" spc="204" dirty="0">
                <a:latin typeface="Verdana" panose="020B0604030504040204"/>
                <a:cs typeface="Verdana" panose="020B0604030504040204"/>
              </a:rPr>
              <a:t>C</a:t>
            </a:r>
            <a:r>
              <a:rPr sz="1800" spc="-33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latin typeface="Verdana" panose="020B0604030504040204"/>
                <a:cs typeface="Verdana" panose="020B0604030504040204"/>
              </a:rPr>
              <a:t>programming </a:t>
            </a:r>
            <a:r>
              <a:rPr sz="1800" spc="40" dirty="0">
                <a:latin typeface="Verdana" panose="020B0604030504040204"/>
                <a:cs typeface="Verdana" panose="020B0604030504040204"/>
              </a:rPr>
              <a:t>language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834254" y="2833191"/>
            <a:ext cx="2678430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Verdana" panose="020B0604030504040204"/>
                <a:cs typeface="Verdana" panose="020B0604030504040204"/>
              </a:rPr>
              <a:t>Developing </a:t>
            </a:r>
            <a:r>
              <a:rPr sz="1800" spc="-45" dirty="0">
                <a:latin typeface="Verdana" panose="020B0604030504040204"/>
                <a:cs typeface="Verdana" panose="020B0604030504040204"/>
              </a:rPr>
              <a:t>software</a:t>
            </a:r>
            <a:r>
              <a:rPr sz="1800" spc="-31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75" dirty="0">
                <a:latin typeface="Verdana" panose="020B0604030504040204"/>
                <a:cs typeface="Verdana" panose="020B0604030504040204"/>
              </a:rPr>
              <a:t>for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0" dirty="0">
                <a:latin typeface="Verdana" panose="020B0604030504040204"/>
                <a:cs typeface="Verdana" panose="020B0604030504040204"/>
              </a:rPr>
              <a:t>problem-solving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34254" y="3656838"/>
            <a:ext cx="22383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95" dirty="0">
                <a:latin typeface="Verdana" panose="020B0604030504040204"/>
                <a:cs typeface="Verdana" panose="020B0604030504040204"/>
              </a:rPr>
              <a:t>From </a:t>
            </a:r>
            <a:r>
              <a:rPr sz="1800" spc="204" dirty="0">
                <a:latin typeface="Verdana" panose="020B0604030504040204"/>
                <a:cs typeface="Verdana" panose="020B0604030504040204"/>
              </a:rPr>
              <a:t>C </a:t>
            </a:r>
            <a:r>
              <a:rPr sz="1800" spc="-15" dirty="0">
                <a:latin typeface="Verdana" panose="020B0604030504040204"/>
                <a:cs typeface="Verdana" panose="020B0604030504040204"/>
              </a:rPr>
              <a:t>to </a:t>
            </a:r>
            <a:r>
              <a:rPr sz="1800" spc="-185" dirty="0">
                <a:latin typeface="Verdana" panose="020B0604030504040204"/>
                <a:cs typeface="Verdana" panose="020B0604030504040204"/>
              </a:rPr>
              <a:t>C++  </a:t>
            </a:r>
            <a:r>
              <a:rPr sz="1800" spc="-195" dirty="0">
                <a:latin typeface="Verdana" panose="020B0604030504040204"/>
                <a:cs typeface="Verdana" panose="020B0604030504040204"/>
              </a:rPr>
              <a:t>(</a:t>
            </a:r>
            <a:r>
              <a:rPr sz="1800" spc="135" dirty="0">
                <a:latin typeface="Verdana" panose="020B0604030504040204"/>
                <a:cs typeface="Verdana" panose="020B0604030504040204"/>
              </a:rPr>
              <a:t>O</a:t>
            </a:r>
            <a:r>
              <a:rPr sz="1800" spc="100" dirty="0">
                <a:latin typeface="Verdana" panose="020B0604030504040204"/>
                <a:cs typeface="Verdana" panose="020B0604030504040204"/>
              </a:rPr>
              <a:t>b</a:t>
            </a:r>
            <a:r>
              <a:rPr sz="1800" spc="-250" dirty="0">
                <a:latin typeface="Verdana" panose="020B0604030504040204"/>
                <a:cs typeface="Verdana" panose="020B0604030504040204"/>
              </a:rPr>
              <a:t>j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70" dirty="0">
                <a:latin typeface="Verdana" panose="020B0604030504040204"/>
                <a:cs typeface="Verdana" panose="020B0604030504040204"/>
              </a:rPr>
              <a:t>c</a:t>
            </a:r>
            <a:r>
              <a:rPr sz="1800" spc="35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-220" dirty="0">
                <a:latin typeface="Verdana" panose="020B0604030504040204"/>
                <a:cs typeface="Verdana" panose="020B0604030504040204"/>
              </a:rPr>
              <a:t>-</a:t>
            </a:r>
            <a:r>
              <a:rPr sz="1800" spc="-110" dirty="0">
                <a:latin typeface="Verdana" panose="020B0604030504040204"/>
                <a:cs typeface="Verdana" panose="020B0604030504040204"/>
              </a:rPr>
              <a:t>or</a:t>
            </a:r>
            <a:r>
              <a:rPr sz="1800" spc="-45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150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ti</a:t>
            </a:r>
            <a:r>
              <a:rPr sz="1800" spc="-40" dirty="0">
                <a:latin typeface="Verdana" panose="020B0604030504040204"/>
                <a:cs typeface="Verdana" panose="020B0604030504040204"/>
              </a:rPr>
              <a:t>on)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834254" y="4480052"/>
            <a:ext cx="24047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95" dirty="0">
                <a:latin typeface="Verdana" panose="020B0604030504040204"/>
                <a:cs typeface="Verdana" panose="020B0604030504040204"/>
              </a:rPr>
              <a:t>Writing </a:t>
            </a:r>
            <a:r>
              <a:rPr sz="1800" spc="-45" dirty="0">
                <a:latin typeface="Verdana" panose="020B0604030504040204"/>
                <a:cs typeface="Verdana" panose="020B0604030504040204"/>
              </a:rPr>
              <a:t>programs</a:t>
            </a:r>
            <a:r>
              <a:rPr sz="1800" spc="-20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35" dirty="0">
                <a:latin typeface="Verdana" panose="020B0604030504040204"/>
                <a:cs typeface="Verdana" panose="020B0604030504040204"/>
              </a:rPr>
              <a:t>that  </a:t>
            </a:r>
            <a:r>
              <a:rPr sz="1800" spc="-70" dirty="0">
                <a:latin typeface="Verdana" panose="020B0604030504040204"/>
                <a:cs typeface="Verdana" panose="020B0604030504040204"/>
              </a:rPr>
              <a:t>talk </a:t>
            </a:r>
            <a:r>
              <a:rPr sz="1800" spc="-15" dirty="0">
                <a:latin typeface="Verdana" panose="020B0604030504040204"/>
                <a:cs typeface="Verdana" panose="020B0604030504040204"/>
              </a:rPr>
              <a:t>to</a:t>
            </a:r>
            <a:r>
              <a:rPr sz="1800" spc="-204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5" dirty="0">
                <a:latin typeface="Verdana" panose="020B0604030504040204"/>
                <a:cs typeface="Verdana" panose="020B0604030504040204"/>
              </a:rPr>
              <a:t>hardware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24800" y="4038600"/>
            <a:ext cx="16795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latin typeface="Verdana" panose="020B0604030504040204"/>
                <a:cs typeface="Verdana" panose="020B0604030504040204"/>
              </a:rPr>
              <a:t>Introduction</a:t>
            </a:r>
            <a:r>
              <a:rPr sz="1800" spc="-204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0" dirty="0">
                <a:latin typeface="Verdana" panose="020B0604030504040204"/>
                <a:cs typeface="Verdana" panose="020B0604030504040204"/>
              </a:rPr>
              <a:t>to  </a:t>
            </a:r>
            <a:r>
              <a:rPr sz="1800" spc="55" dirty="0">
                <a:latin typeface="Verdana" panose="020B0604030504040204"/>
                <a:cs typeface="Verdana" panose="020B0604030504040204"/>
              </a:rPr>
              <a:t>Machine</a:t>
            </a:r>
            <a:r>
              <a:rPr sz="1800" spc="-23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130" dirty="0">
                <a:latin typeface="Verdana" panose="020B0604030504040204"/>
                <a:cs typeface="Verdana" panose="020B0604030504040204"/>
              </a:rPr>
              <a:t>code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34288" y="2045334"/>
            <a:ext cx="33261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Gothic Uralic"/>
                <a:cs typeface="Gothic Uralic"/>
              </a:rPr>
              <a:t>LEARNING HOW TO</a:t>
            </a:r>
            <a:r>
              <a:rPr sz="1800" b="1" spc="-45" dirty="0">
                <a:latin typeface="Gothic Uralic"/>
                <a:cs typeface="Gothic Uralic"/>
              </a:rPr>
              <a:t> </a:t>
            </a:r>
            <a:r>
              <a:rPr sz="1800" b="1" spc="-5" dirty="0">
                <a:latin typeface="Gothic Uralic"/>
                <a:cs typeface="Gothic Uralic"/>
              </a:rPr>
              <a:t>PROGRAM</a:t>
            </a:r>
            <a:endParaRPr sz="1800" dirty="0">
              <a:latin typeface="Gothic Uralic"/>
              <a:cs typeface="Gothic Ural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726051" y="2041652"/>
            <a:ext cx="2801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Gothic Uralic"/>
                <a:cs typeface="Gothic Uralic"/>
              </a:rPr>
              <a:t>SOFTWARE</a:t>
            </a:r>
            <a:r>
              <a:rPr sz="1800" b="1" spc="-65" dirty="0">
                <a:latin typeface="Gothic Uralic"/>
                <a:cs typeface="Gothic Uralic"/>
              </a:rPr>
              <a:t> </a:t>
            </a:r>
            <a:r>
              <a:rPr sz="1800" b="1" spc="-5" dirty="0">
                <a:latin typeface="Gothic Uralic"/>
                <a:cs typeface="Gothic Uralic"/>
              </a:rPr>
              <a:t>DEVELOPMENT</a:t>
            </a:r>
            <a:endParaRPr sz="1800" dirty="0">
              <a:latin typeface="Gothic Uralic"/>
              <a:cs typeface="Gothic Ural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886192" y="2041652"/>
            <a:ext cx="3194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Gothic Uralic"/>
                <a:cs typeface="Gothic Uralic"/>
              </a:rPr>
              <a:t>COMPUTING</a:t>
            </a:r>
            <a:r>
              <a:rPr sz="1800" b="1" dirty="0">
                <a:latin typeface="Gothic Uralic"/>
                <a:cs typeface="Gothic Uralic"/>
              </a:rPr>
              <a:t> </a:t>
            </a:r>
            <a:r>
              <a:rPr sz="1800" b="1" spc="-5" dirty="0">
                <a:latin typeface="Gothic Uralic"/>
                <a:cs typeface="Gothic Uralic"/>
              </a:rPr>
              <a:t>FUNDAMENTALS</a:t>
            </a:r>
            <a:endParaRPr sz="1800" dirty="0">
              <a:latin typeface="Gothic Uralic"/>
              <a:cs typeface="Gothic Uralic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30495" y="6050686"/>
            <a:ext cx="21189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65" dirty="0">
                <a:latin typeface="Verdana" panose="020B0604030504040204"/>
                <a:cs typeface="Verdana" panose="020B0604030504040204"/>
              </a:rPr>
              <a:t>(Segments </a:t>
            </a:r>
            <a:r>
              <a:rPr sz="1400" spc="-15" dirty="0">
                <a:latin typeface="Verdana" panose="020B0604030504040204"/>
                <a:cs typeface="Verdana" panose="020B0604030504040204"/>
              </a:rPr>
              <a:t>not </a:t>
            </a:r>
            <a:r>
              <a:rPr sz="1400" spc="-10" dirty="0">
                <a:latin typeface="Verdana" panose="020B0604030504040204"/>
                <a:cs typeface="Verdana" panose="020B0604030504040204"/>
              </a:rPr>
              <a:t>to</a:t>
            </a:r>
            <a:r>
              <a:rPr sz="1400" spc="-295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spc="-25" dirty="0">
                <a:latin typeface="Verdana" panose="020B0604030504040204"/>
                <a:cs typeface="Verdana" panose="020B0604030504040204"/>
              </a:rPr>
              <a:t>scale!)</a:t>
            </a:r>
            <a:endParaRPr sz="14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25" name="object 19"/>
          <p:cNvSpPr txBox="1"/>
          <p:nvPr/>
        </p:nvSpPr>
        <p:spPr>
          <a:xfrm>
            <a:off x="7924800" y="2971800"/>
            <a:ext cx="35814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1800" dirty="0">
                <a:latin typeface="Verdana" panose="020B0604030504040204"/>
                <a:cs typeface="Verdana" panose="020B0604030504040204"/>
              </a:rPr>
              <a:t>Embedded Computer System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26" name="object 19"/>
          <p:cNvSpPr txBox="1"/>
          <p:nvPr/>
        </p:nvSpPr>
        <p:spPr>
          <a:xfrm>
            <a:off x="7924800" y="3581400"/>
            <a:ext cx="26809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 panose="020B0604030504040204"/>
                <a:cs typeface="Verdana" panose="020B0604030504040204"/>
              </a:rPr>
              <a:t>Computer</a:t>
            </a:r>
            <a:r>
              <a:rPr sz="1800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30" dirty="0">
                <a:latin typeface="Verdana" panose="020B0604030504040204"/>
                <a:cs typeface="Verdana" panose="020B0604030504040204"/>
              </a:rPr>
              <a:t>architectures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4543044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8898" y="165354"/>
            <a:ext cx="38557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Basic</a:t>
            </a:r>
            <a:r>
              <a:rPr spc="-35" dirty="0"/>
              <a:t> </a:t>
            </a:r>
            <a:r>
              <a:rPr spc="-5" dirty="0"/>
              <a:t>Concepts</a:t>
            </a:r>
            <a:endParaRPr spc="-5" dirty="0"/>
          </a:p>
        </p:txBody>
      </p:sp>
      <p:sp>
        <p:nvSpPr>
          <p:cNvPr id="7" name="object 7"/>
          <p:cNvSpPr/>
          <p:nvPr/>
        </p:nvSpPr>
        <p:spPr>
          <a:xfrm>
            <a:off x="704087" y="1362455"/>
            <a:ext cx="4828032" cy="3518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97737" y="1473200"/>
            <a:ext cx="4463415" cy="3231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Resources</a:t>
            </a:r>
            <a:endParaRPr sz="20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</a:pPr>
            <a:endParaRPr sz="2400" dirty="0">
              <a:latin typeface="Verdana" panose="020B0604030504040204"/>
              <a:cs typeface="Verdana" panose="020B0604030504040204"/>
            </a:endParaRPr>
          </a:p>
          <a:p>
            <a:pPr marL="355600" marR="5080" indent="-342900">
              <a:lnSpc>
                <a:spcPct val="100000"/>
              </a:lnSpc>
              <a:spcBef>
                <a:spcPts val="1600"/>
              </a:spcBef>
              <a:tabLst>
                <a:tab pos="354965" algn="l"/>
              </a:tabLst>
            </a:pPr>
            <a:r>
              <a:rPr sz="1800" spc="34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	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Based </a:t>
            </a:r>
            <a:r>
              <a:rPr sz="1800" spc="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on </a:t>
            </a:r>
            <a:r>
              <a:rPr sz="1800" spc="-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our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physical </a:t>
            </a:r>
            <a:r>
              <a:rPr sz="1800" spc="-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devices, </a:t>
            </a:r>
            <a:r>
              <a:rPr sz="1800" spc="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we  </a:t>
            </a:r>
            <a:r>
              <a:rPr sz="1800" spc="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can </a:t>
            </a:r>
            <a:r>
              <a:rPr sz="18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specify </a:t>
            </a:r>
            <a:r>
              <a:rPr sz="18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virtual </a:t>
            </a:r>
            <a:r>
              <a:rPr sz="1800" spc="-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resources, </a:t>
            </a:r>
            <a:r>
              <a:rPr sz="18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like  </a:t>
            </a:r>
            <a:r>
              <a:rPr sz="18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files, </a:t>
            </a:r>
            <a:r>
              <a:rPr sz="18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network </a:t>
            </a:r>
            <a:r>
              <a:rPr sz="1800" spc="-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connections, </a:t>
            </a:r>
            <a:r>
              <a:rPr sz="1800" spc="-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memory  </a:t>
            </a:r>
            <a:r>
              <a:rPr sz="1800" spc="-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addresses, </a:t>
            </a:r>
            <a:r>
              <a:rPr sz="1800" spc="-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or </a:t>
            </a:r>
            <a:r>
              <a:rPr sz="1800" spc="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CPU </a:t>
            </a:r>
            <a:r>
              <a:rPr sz="1800" spc="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computing</a:t>
            </a:r>
            <a:r>
              <a:rPr sz="1800" spc="-459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cycles.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355600" marR="262255" indent="-342900">
              <a:lnSpc>
                <a:spcPct val="100000"/>
              </a:lnSpc>
              <a:spcBef>
                <a:spcPts val="1035"/>
              </a:spcBef>
              <a:tabLst>
                <a:tab pos="354965" algn="l"/>
              </a:tabLst>
            </a:pPr>
            <a:r>
              <a:rPr sz="1800" spc="34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	</a:t>
            </a:r>
            <a:r>
              <a:rPr sz="18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For</a:t>
            </a:r>
            <a:r>
              <a:rPr sz="1800" spc="-1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8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purpose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8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this</a:t>
            </a:r>
            <a:r>
              <a:rPr sz="18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module,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  </a:t>
            </a:r>
            <a:r>
              <a:rPr sz="18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main </a:t>
            </a:r>
            <a:r>
              <a:rPr sz="18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resource </a:t>
            </a:r>
            <a:r>
              <a:rPr sz="1800" spc="-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for 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us </a:t>
            </a:r>
            <a:r>
              <a:rPr sz="18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to </a:t>
            </a:r>
            <a:r>
              <a:rPr sz="18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consider </a:t>
            </a:r>
            <a:r>
              <a:rPr sz="1800" spc="-1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is 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size</a:t>
            </a:r>
            <a:r>
              <a:rPr sz="18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8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8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RAM</a:t>
            </a:r>
            <a:r>
              <a:rPr sz="1800" spc="-1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address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space  </a:t>
            </a:r>
            <a:r>
              <a:rPr sz="18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that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we</a:t>
            </a:r>
            <a:r>
              <a:rPr sz="18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need</a:t>
            </a:r>
            <a:r>
              <a:rPr sz="18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run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program.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634228" y="1859279"/>
            <a:ext cx="6195060" cy="46283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4543044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8898" y="165354"/>
            <a:ext cx="38557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Basic</a:t>
            </a:r>
            <a:r>
              <a:rPr spc="-35" dirty="0"/>
              <a:t> </a:t>
            </a:r>
            <a:r>
              <a:rPr spc="-5" dirty="0"/>
              <a:t>Concepts</a:t>
            </a:r>
            <a:endParaRPr spc="-5" dirty="0"/>
          </a:p>
        </p:txBody>
      </p:sp>
      <p:sp>
        <p:nvSpPr>
          <p:cNvPr id="7" name="object 7"/>
          <p:cNvSpPr/>
          <p:nvPr/>
        </p:nvSpPr>
        <p:spPr>
          <a:xfrm>
            <a:off x="704087" y="1362455"/>
            <a:ext cx="10835640" cy="17419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97432" y="1473200"/>
            <a:ext cx="10468610" cy="1454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9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Why</a:t>
            </a:r>
            <a:r>
              <a:rPr sz="2000" spc="-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does</a:t>
            </a:r>
            <a:r>
              <a:rPr sz="20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running</a:t>
            </a:r>
            <a:r>
              <a:rPr sz="20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1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000" spc="-1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program</a:t>
            </a:r>
            <a:r>
              <a:rPr sz="2000" spc="-1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require</a:t>
            </a:r>
            <a:r>
              <a:rPr sz="2000" spc="-1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memory</a:t>
            </a:r>
            <a:r>
              <a:rPr sz="2000" spc="-1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space?</a:t>
            </a:r>
            <a:endParaRPr sz="20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</a:pPr>
            <a:endParaRPr sz="2400" dirty="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600"/>
              </a:spcBef>
              <a:tabLst>
                <a:tab pos="355600" algn="l"/>
              </a:tabLst>
            </a:pPr>
            <a:r>
              <a:rPr sz="1800" spc="34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	</a:t>
            </a:r>
            <a:r>
              <a:rPr sz="1800" spc="-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We</a:t>
            </a:r>
            <a:r>
              <a:rPr sz="1800" spc="-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need</a:t>
            </a:r>
            <a:r>
              <a:rPr sz="1800" spc="-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store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8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data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instructions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our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program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</a:t>
            </a:r>
            <a:r>
              <a:rPr sz="18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RAM</a:t>
            </a:r>
            <a:r>
              <a:rPr sz="1800" spc="-1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so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that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8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CPU</a:t>
            </a:r>
            <a:r>
              <a:rPr sz="18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can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1800" spc="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access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them</a:t>
            </a:r>
            <a:r>
              <a:rPr sz="1800" spc="-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as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needed</a:t>
            </a:r>
            <a:r>
              <a:rPr sz="1800" spc="-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process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our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algorithm,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store</a:t>
            </a:r>
            <a:r>
              <a:rPr sz="18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any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results</a:t>
            </a:r>
            <a:r>
              <a:rPr sz="18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8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computation.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597140" y="3371088"/>
            <a:ext cx="2193290" cy="2025650"/>
            <a:chOff x="7597140" y="3371088"/>
            <a:chExt cx="2193290" cy="2025650"/>
          </a:xfrm>
        </p:grpSpPr>
        <p:sp>
          <p:nvSpPr>
            <p:cNvPr id="10" name="object 10"/>
            <p:cNvSpPr/>
            <p:nvPr/>
          </p:nvSpPr>
          <p:spPr>
            <a:xfrm>
              <a:off x="7604760" y="3378708"/>
              <a:ext cx="2178050" cy="2010410"/>
            </a:xfrm>
            <a:custGeom>
              <a:avLst/>
              <a:gdLst/>
              <a:ahLst/>
              <a:cxnLst/>
              <a:rect l="l" t="t" r="r" b="b"/>
              <a:pathLst>
                <a:path w="2178050" h="2010410">
                  <a:moveTo>
                    <a:pt x="0" y="2010156"/>
                  </a:moveTo>
                  <a:lnTo>
                    <a:pt x="2177796" y="2010156"/>
                  </a:lnTo>
                  <a:lnTo>
                    <a:pt x="2177796" y="0"/>
                  </a:lnTo>
                  <a:lnTo>
                    <a:pt x="0" y="0"/>
                  </a:lnTo>
                  <a:lnTo>
                    <a:pt x="0" y="2010156"/>
                  </a:lnTo>
                  <a:close/>
                </a:path>
              </a:pathLst>
            </a:custGeom>
            <a:ln w="15240">
              <a:solidFill>
                <a:srgbClr val="34487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7604760" y="3378708"/>
              <a:ext cx="2178050" cy="460375"/>
            </a:xfrm>
            <a:custGeom>
              <a:avLst/>
              <a:gdLst/>
              <a:ahLst/>
              <a:cxnLst/>
              <a:rect l="l" t="t" r="r" b="b"/>
              <a:pathLst>
                <a:path w="2178050" h="460375">
                  <a:moveTo>
                    <a:pt x="2177796" y="0"/>
                  </a:moveTo>
                  <a:lnTo>
                    <a:pt x="0" y="0"/>
                  </a:lnTo>
                  <a:lnTo>
                    <a:pt x="0" y="460247"/>
                  </a:lnTo>
                  <a:lnTo>
                    <a:pt x="2177796" y="460247"/>
                  </a:lnTo>
                  <a:lnTo>
                    <a:pt x="2177796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7604760" y="3378708"/>
              <a:ext cx="2178050" cy="460375"/>
            </a:xfrm>
            <a:custGeom>
              <a:avLst/>
              <a:gdLst/>
              <a:ahLst/>
              <a:cxnLst/>
              <a:rect l="l" t="t" r="r" b="b"/>
              <a:pathLst>
                <a:path w="2178050" h="460375">
                  <a:moveTo>
                    <a:pt x="0" y="460247"/>
                  </a:moveTo>
                  <a:lnTo>
                    <a:pt x="2177796" y="460247"/>
                  </a:lnTo>
                  <a:lnTo>
                    <a:pt x="2177796" y="0"/>
                  </a:lnTo>
                  <a:lnTo>
                    <a:pt x="0" y="0"/>
                  </a:lnTo>
                  <a:lnTo>
                    <a:pt x="0" y="460247"/>
                  </a:lnTo>
                  <a:close/>
                </a:path>
              </a:pathLst>
            </a:custGeom>
            <a:ln w="15240">
              <a:solidFill>
                <a:srgbClr val="34487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604759" y="3378708"/>
            <a:ext cx="2178050" cy="460375"/>
          </a:xfrm>
          <a:prstGeom prst="rect">
            <a:avLst/>
          </a:prstGeom>
          <a:solidFill>
            <a:srgbClr val="4966AC"/>
          </a:solidFill>
          <a:ln w="15240">
            <a:solidFill>
              <a:srgbClr val="34487C"/>
            </a:solidFill>
          </a:ln>
        </p:spPr>
        <p:txBody>
          <a:bodyPr vert="horz" wrap="square" lIns="0" tIns="88900" rIns="0" bIns="0" rtlCol="0">
            <a:spAutoFit/>
          </a:bodyPr>
          <a:lstStyle/>
          <a:p>
            <a:pPr marL="3810" algn="ctr">
              <a:lnSpc>
                <a:spcPct val="100000"/>
              </a:lnSpc>
              <a:spcBef>
                <a:spcPts val="700"/>
              </a:spcBef>
            </a:pPr>
            <a:r>
              <a:rPr sz="1800" spc="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CPU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015484" y="3838955"/>
            <a:ext cx="2604770" cy="1123315"/>
            <a:chOff x="5015484" y="3838955"/>
            <a:chExt cx="2604770" cy="1123315"/>
          </a:xfrm>
        </p:grpSpPr>
        <p:sp>
          <p:nvSpPr>
            <p:cNvPr id="15" name="object 15"/>
            <p:cNvSpPr/>
            <p:nvPr/>
          </p:nvSpPr>
          <p:spPr>
            <a:xfrm>
              <a:off x="5015484" y="3838955"/>
              <a:ext cx="1626235" cy="762000"/>
            </a:xfrm>
            <a:custGeom>
              <a:avLst/>
              <a:gdLst/>
              <a:ahLst/>
              <a:cxnLst/>
              <a:rect l="l" t="t" r="r" b="b"/>
              <a:pathLst>
                <a:path w="1626234" h="762000">
                  <a:moveTo>
                    <a:pt x="1626108" y="74930"/>
                  </a:moveTo>
                  <a:lnTo>
                    <a:pt x="1620215" y="45758"/>
                  </a:lnTo>
                  <a:lnTo>
                    <a:pt x="1604162" y="21945"/>
                  </a:lnTo>
                  <a:lnTo>
                    <a:pt x="1580349" y="5892"/>
                  </a:lnTo>
                  <a:lnTo>
                    <a:pt x="1551165" y="0"/>
                  </a:lnTo>
                  <a:lnTo>
                    <a:pt x="74930" y="0"/>
                  </a:lnTo>
                  <a:lnTo>
                    <a:pt x="45745" y="5892"/>
                  </a:lnTo>
                  <a:lnTo>
                    <a:pt x="21932" y="21945"/>
                  </a:lnTo>
                  <a:lnTo>
                    <a:pt x="5880" y="45758"/>
                  </a:lnTo>
                  <a:lnTo>
                    <a:pt x="0" y="74930"/>
                  </a:lnTo>
                  <a:lnTo>
                    <a:pt x="0" y="374650"/>
                  </a:lnTo>
                  <a:lnTo>
                    <a:pt x="5880" y="403834"/>
                  </a:lnTo>
                  <a:lnTo>
                    <a:pt x="21932" y="427647"/>
                  </a:lnTo>
                  <a:lnTo>
                    <a:pt x="45745" y="443699"/>
                  </a:lnTo>
                  <a:lnTo>
                    <a:pt x="74930" y="449580"/>
                  </a:lnTo>
                  <a:lnTo>
                    <a:pt x="52070" y="449580"/>
                  </a:lnTo>
                  <a:lnTo>
                    <a:pt x="31813" y="453682"/>
                  </a:lnTo>
                  <a:lnTo>
                    <a:pt x="15265" y="464858"/>
                  </a:lnTo>
                  <a:lnTo>
                    <a:pt x="4089" y="481406"/>
                  </a:lnTo>
                  <a:lnTo>
                    <a:pt x="0" y="501650"/>
                  </a:lnTo>
                  <a:lnTo>
                    <a:pt x="0" y="709930"/>
                  </a:lnTo>
                  <a:lnTo>
                    <a:pt x="4089" y="730186"/>
                  </a:lnTo>
                  <a:lnTo>
                    <a:pt x="15265" y="746734"/>
                  </a:lnTo>
                  <a:lnTo>
                    <a:pt x="31813" y="757910"/>
                  </a:lnTo>
                  <a:lnTo>
                    <a:pt x="52070" y="762000"/>
                  </a:lnTo>
                  <a:lnTo>
                    <a:pt x="1574038" y="762000"/>
                  </a:lnTo>
                  <a:lnTo>
                    <a:pt x="1594281" y="757910"/>
                  </a:lnTo>
                  <a:lnTo>
                    <a:pt x="1610829" y="746734"/>
                  </a:lnTo>
                  <a:lnTo>
                    <a:pt x="1622005" y="730186"/>
                  </a:lnTo>
                  <a:lnTo>
                    <a:pt x="1626108" y="709930"/>
                  </a:lnTo>
                  <a:lnTo>
                    <a:pt x="1626108" y="501650"/>
                  </a:lnTo>
                  <a:lnTo>
                    <a:pt x="1622005" y="481406"/>
                  </a:lnTo>
                  <a:lnTo>
                    <a:pt x="1610829" y="464858"/>
                  </a:lnTo>
                  <a:lnTo>
                    <a:pt x="1594281" y="453682"/>
                  </a:lnTo>
                  <a:lnTo>
                    <a:pt x="1574038" y="449580"/>
                  </a:lnTo>
                  <a:lnTo>
                    <a:pt x="1551165" y="449580"/>
                  </a:lnTo>
                  <a:lnTo>
                    <a:pt x="1580349" y="443699"/>
                  </a:lnTo>
                  <a:lnTo>
                    <a:pt x="1604162" y="427647"/>
                  </a:lnTo>
                  <a:lnTo>
                    <a:pt x="1620215" y="403834"/>
                  </a:lnTo>
                  <a:lnTo>
                    <a:pt x="1626108" y="374650"/>
                  </a:lnTo>
                  <a:lnTo>
                    <a:pt x="1626108" y="7493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6649212" y="4145279"/>
              <a:ext cx="963294" cy="268605"/>
            </a:xfrm>
            <a:custGeom>
              <a:avLst/>
              <a:gdLst/>
              <a:ahLst/>
              <a:cxnLst/>
              <a:rect l="l" t="t" r="r" b="b"/>
              <a:pathLst>
                <a:path w="963295" h="268604">
                  <a:moveTo>
                    <a:pt x="829056" y="0"/>
                  </a:moveTo>
                  <a:lnTo>
                    <a:pt x="829056" y="67056"/>
                  </a:lnTo>
                  <a:lnTo>
                    <a:pt x="0" y="67056"/>
                  </a:lnTo>
                  <a:lnTo>
                    <a:pt x="0" y="201168"/>
                  </a:lnTo>
                  <a:lnTo>
                    <a:pt x="829056" y="201168"/>
                  </a:lnTo>
                  <a:lnTo>
                    <a:pt x="829056" y="268224"/>
                  </a:lnTo>
                  <a:lnTo>
                    <a:pt x="963168" y="134112"/>
                  </a:lnTo>
                  <a:lnTo>
                    <a:pt x="82905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6649212" y="4145279"/>
              <a:ext cx="963294" cy="268605"/>
            </a:xfrm>
            <a:custGeom>
              <a:avLst/>
              <a:gdLst/>
              <a:ahLst/>
              <a:cxnLst/>
              <a:rect l="l" t="t" r="r" b="b"/>
              <a:pathLst>
                <a:path w="963295" h="268604">
                  <a:moveTo>
                    <a:pt x="0" y="67056"/>
                  </a:moveTo>
                  <a:lnTo>
                    <a:pt x="829056" y="67056"/>
                  </a:lnTo>
                  <a:lnTo>
                    <a:pt x="829056" y="0"/>
                  </a:lnTo>
                  <a:lnTo>
                    <a:pt x="963168" y="134112"/>
                  </a:lnTo>
                  <a:lnTo>
                    <a:pt x="829056" y="268224"/>
                  </a:lnTo>
                  <a:lnTo>
                    <a:pt x="829056" y="201168"/>
                  </a:lnTo>
                  <a:lnTo>
                    <a:pt x="0" y="201168"/>
                  </a:lnTo>
                  <a:lnTo>
                    <a:pt x="0" y="67056"/>
                  </a:lnTo>
                  <a:close/>
                </a:path>
              </a:pathLst>
            </a:custGeom>
            <a:ln w="15240">
              <a:solidFill>
                <a:srgbClr val="34487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6621780" y="4686300"/>
              <a:ext cx="963294" cy="268605"/>
            </a:xfrm>
            <a:custGeom>
              <a:avLst/>
              <a:gdLst/>
              <a:ahLst/>
              <a:cxnLst/>
              <a:rect l="l" t="t" r="r" b="b"/>
              <a:pathLst>
                <a:path w="963295" h="268604">
                  <a:moveTo>
                    <a:pt x="134112" y="0"/>
                  </a:moveTo>
                  <a:lnTo>
                    <a:pt x="0" y="134112"/>
                  </a:lnTo>
                  <a:lnTo>
                    <a:pt x="134112" y="268224"/>
                  </a:lnTo>
                  <a:lnTo>
                    <a:pt x="134112" y="201168"/>
                  </a:lnTo>
                  <a:lnTo>
                    <a:pt x="963168" y="201168"/>
                  </a:lnTo>
                  <a:lnTo>
                    <a:pt x="963168" y="67056"/>
                  </a:lnTo>
                  <a:lnTo>
                    <a:pt x="134112" y="67056"/>
                  </a:lnTo>
                  <a:lnTo>
                    <a:pt x="134112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6621780" y="4686300"/>
              <a:ext cx="963294" cy="268605"/>
            </a:xfrm>
            <a:custGeom>
              <a:avLst/>
              <a:gdLst/>
              <a:ahLst/>
              <a:cxnLst/>
              <a:rect l="l" t="t" r="r" b="b"/>
              <a:pathLst>
                <a:path w="963295" h="268604">
                  <a:moveTo>
                    <a:pt x="963168" y="201168"/>
                  </a:moveTo>
                  <a:lnTo>
                    <a:pt x="134112" y="201168"/>
                  </a:lnTo>
                  <a:lnTo>
                    <a:pt x="134112" y="268224"/>
                  </a:lnTo>
                  <a:lnTo>
                    <a:pt x="0" y="134112"/>
                  </a:lnTo>
                  <a:lnTo>
                    <a:pt x="134112" y="0"/>
                  </a:lnTo>
                  <a:lnTo>
                    <a:pt x="134112" y="67056"/>
                  </a:lnTo>
                  <a:lnTo>
                    <a:pt x="963168" y="67056"/>
                  </a:lnTo>
                  <a:lnTo>
                    <a:pt x="963168" y="201168"/>
                  </a:lnTo>
                  <a:close/>
                </a:path>
              </a:pathLst>
            </a:custGeom>
            <a:ln w="15240">
              <a:solidFill>
                <a:srgbClr val="34487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3890771" y="4152900"/>
            <a:ext cx="1125220" cy="993775"/>
            <a:chOff x="3890771" y="4152900"/>
            <a:chExt cx="1125220" cy="993775"/>
          </a:xfrm>
        </p:grpSpPr>
        <p:sp>
          <p:nvSpPr>
            <p:cNvPr id="21" name="object 21"/>
            <p:cNvSpPr/>
            <p:nvPr/>
          </p:nvSpPr>
          <p:spPr>
            <a:xfrm>
              <a:off x="3909059" y="4160520"/>
              <a:ext cx="1099185" cy="268605"/>
            </a:xfrm>
            <a:custGeom>
              <a:avLst/>
              <a:gdLst/>
              <a:ahLst/>
              <a:cxnLst/>
              <a:rect l="l" t="t" r="r" b="b"/>
              <a:pathLst>
                <a:path w="1099185" h="268604">
                  <a:moveTo>
                    <a:pt x="964691" y="0"/>
                  </a:moveTo>
                  <a:lnTo>
                    <a:pt x="964691" y="67055"/>
                  </a:lnTo>
                  <a:lnTo>
                    <a:pt x="0" y="67055"/>
                  </a:lnTo>
                  <a:lnTo>
                    <a:pt x="0" y="201167"/>
                  </a:lnTo>
                  <a:lnTo>
                    <a:pt x="964691" y="201167"/>
                  </a:lnTo>
                  <a:lnTo>
                    <a:pt x="964691" y="268223"/>
                  </a:lnTo>
                  <a:lnTo>
                    <a:pt x="1098803" y="134111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22"/>
            <p:cNvSpPr/>
            <p:nvPr/>
          </p:nvSpPr>
          <p:spPr>
            <a:xfrm>
              <a:off x="3909059" y="4160520"/>
              <a:ext cx="1099185" cy="268605"/>
            </a:xfrm>
            <a:custGeom>
              <a:avLst/>
              <a:gdLst/>
              <a:ahLst/>
              <a:cxnLst/>
              <a:rect l="l" t="t" r="r" b="b"/>
              <a:pathLst>
                <a:path w="1099185" h="268604">
                  <a:moveTo>
                    <a:pt x="0" y="67055"/>
                  </a:moveTo>
                  <a:lnTo>
                    <a:pt x="964691" y="67055"/>
                  </a:lnTo>
                  <a:lnTo>
                    <a:pt x="964691" y="0"/>
                  </a:lnTo>
                  <a:lnTo>
                    <a:pt x="1098803" y="134111"/>
                  </a:lnTo>
                  <a:lnTo>
                    <a:pt x="964691" y="268223"/>
                  </a:lnTo>
                  <a:lnTo>
                    <a:pt x="964691" y="201167"/>
                  </a:lnTo>
                  <a:lnTo>
                    <a:pt x="0" y="201167"/>
                  </a:lnTo>
                  <a:lnTo>
                    <a:pt x="0" y="67055"/>
                  </a:lnTo>
                  <a:close/>
                </a:path>
              </a:pathLst>
            </a:custGeom>
            <a:ln w="15240">
              <a:solidFill>
                <a:srgbClr val="34487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3898391" y="4869180"/>
              <a:ext cx="1099185" cy="269875"/>
            </a:xfrm>
            <a:custGeom>
              <a:avLst/>
              <a:gdLst/>
              <a:ahLst/>
              <a:cxnLst/>
              <a:rect l="l" t="t" r="r" b="b"/>
              <a:pathLst>
                <a:path w="1099185" h="269875">
                  <a:moveTo>
                    <a:pt x="134874" y="0"/>
                  </a:moveTo>
                  <a:lnTo>
                    <a:pt x="0" y="134874"/>
                  </a:lnTo>
                  <a:lnTo>
                    <a:pt x="134874" y="269748"/>
                  </a:lnTo>
                  <a:lnTo>
                    <a:pt x="134874" y="202311"/>
                  </a:lnTo>
                  <a:lnTo>
                    <a:pt x="1098804" y="202311"/>
                  </a:lnTo>
                  <a:lnTo>
                    <a:pt x="1098804" y="67437"/>
                  </a:lnTo>
                  <a:lnTo>
                    <a:pt x="134874" y="67437"/>
                  </a:lnTo>
                  <a:lnTo>
                    <a:pt x="13487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24"/>
            <p:cNvSpPr/>
            <p:nvPr/>
          </p:nvSpPr>
          <p:spPr>
            <a:xfrm>
              <a:off x="3898391" y="4869180"/>
              <a:ext cx="1099185" cy="269875"/>
            </a:xfrm>
            <a:custGeom>
              <a:avLst/>
              <a:gdLst/>
              <a:ahLst/>
              <a:cxnLst/>
              <a:rect l="l" t="t" r="r" b="b"/>
              <a:pathLst>
                <a:path w="1099185" h="269875">
                  <a:moveTo>
                    <a:pt x="1098804" y="202311"/>
                  </a:moveTo>
                  <a:lnTo>
                    <a:pt x="134874" y="202311"/>
                  </a:lnTo>
                  <a:lnTo>
                    <a:pt x="134874" y="269748"/>
                  </a:lnTo>
                  <a:lnTo>
                    <a:pt x="0" y="134874"/>
                  </a:lnTo>
                  <a:lnTo>
                    <a:pt x="134874" y="0"/>
                  </a:lnTo>
                  <a:lnTo>
                    <a:pt x="134874" y="67437"/>
                  </a:lnTo>
                  <a:lnTo>
                    <a:pt x="1098804" y="67437"/>
                  </a:lnTo>
                  <a:lnTo>
                    <a:pt x="1098804" y="202311"/>
                  </a:lnTo>
                  <a:close/>
                </a:path>
              </a:pathLst>
            </a:custGeom>
            <a:ln w="15240">
              <a:solidFill>
                <a:srgbClr val="34487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5007864" y="4593335"/>
            <a:ext cx="1641475" cy="1821180"/>
            <a:chOff x="5007864" y="4593335"/>
            <a:chExt cx="1641475" cy="1821180"/>
          </a:xfrm>
        </p:grpSpPr>
        <p:sp>
          <p:nvSpPr>
            <p:cNvPr id="26" name="object 26"/>
            <p:cNvSpPr/>
            <p:nvPr/>
          </p:nvSpPr>
          <p:spPr>
            <a:xfrm>
              <a:off x="5015484" y="4600955"/>
              <a:ext cx="1626235" cy="1097280"/>
            </a:xfrm>
            <a:custGeom>
              <a:avLst/>
              <a:gdLst/>
              <a:ahLst/>
              <a:cxnLst/>
              <a:rect l="l" t="t" r="r" b="b"/>
              <a:pathLst>
                <a:path w="1626234" h="1097279">
                  <a:moveTo>
                    <a:pt x="1443227" y="0"/>
                  </a:moveTo>
                  <a:lnTo>
                    <a:pt x="182879" y="0"/>
                  </a:lnTo>
                  <a:lnTo>
                    <a:pt x="134276" y="6535"/>
                  </a:lnTo>
                  <a:lnTo>
                    <a:pt x="90593" y="24976"/>
                  </a:lnTo>
                  <a:lnTo>
                    <a:pt x="53578" y="53578"/>
                  </a:lnTo>
                  <a:lnTo>
                    <a:pt x="24976" y="90593"/>
                  </a:lnTo>
                  <a:lnTo>
                    <a:pt x="6535" y="134276"/>
                  </a:lnTo>
                  <a:lnTo>
                    <a:pt x="0" y="182880"/>
                  </a:lnTo>
                  <a:lnTo>
                    <a:pt x="0" y="914400"/>
                  </a:lnTo>
                  <a:lnTo>
                    <a:pt x="6535" y="963017"/>
                  </a:lnTo>
                  <a:lnTo>
                    <a:pt x="24976" y="1006703"/>
                  </a:lnTo>
                  <a:lnTo>
                    <a:pt x="53578" y="1043716"/>
                  </a:lnTo>
                  <a:lnTo>
                    <a:pt x="90593" y="1072311"/>
                  </a:lnTo>
                  <a:lnTo>
                    <a:pt x="134276" y="1090747"/>
                  </a:lnTo>
                  <a:lnTo>
                    <a:pt x="182879" y="1097280"/>
                  </a:lnTo>
                  <a:lnTo>
                    <a:pt x="1443227" y="1097280"/>
                  </a:lnTo>
                  <a:lnTo>
                    <a:pt x="1491831" y="1090747"/>
                  </a:lnTo>
                  <a:lnTo>
                    <a:pt x="1535514" y="1072311"/>
                  </a:lnTo>
                  <a:lnTo>
                    <a:pt x="1572529" y="1043716"/>
                  </a:lnTo>
                  <a:lnTo>
                    <a:pt x="1601131" y="1006703"/>
                  </a:lnTo>
                  <a:lnTo>
                    <a:pt x="1619572" y="963017"/>
                  </a:lnTo>
                  <a:lnTo>
                    <a:pt x="1626108" y="914400"/>
                  </a:lnTo>
                  <a:lnTo>
                    <a:pt x="1626108" y="182880"/>
                  </a:lnTo>
                  <a:lnTo>
                    <a:pt x="1619572" y="134276"/>
                  </a:lnTo>
                  <a:lnTo>
                    <a:pt x="1601131" y="90593"/>
                  </a:lnTo>
                  <a:lnTo>
                    <a:pt x="1572529" y="53578"/>
                  </a:lnTo>
                  <a:lnTo>
                    <a:pt x="1535514" y="24976"/>
                  </a:lnTo>
                  <a:lnTo>
                    <a:pt x="1491831" y="6535"/>
                  </a:lnTo>
                  <a:lnTo>
                    <a:pt x="1443227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27"/>
            <p:cNvSpPr/>
            <p:nvPr/>
          </p:nvSpPr>
          <p:spPr>
            <a:xfrm>
              <a:off x="5015484" y="4600955"/>
              <a:ext cx="1626235" cy="1097280"/>
            </a:xfrm>
            <a:custGeom>
              <a:avLst/>
              <a:gdLst/>
              <a:ahLst/>
              <a:cxnLst/>
              <a:rect l="l" t="t" r="r" b="b"/>
              <a:pathLst>
                <a:path w="1626234" h="1097279">
                  <a:moveTo>
                    <a:pt x="0" y="182880"/>
                  </a:moveTo>
                  <a:lnTo>
                    <a:pt x="6535" y="134276"/>
                  </a:lnTo>
                  <a:lnTo>
                    <a:pt x="24976" y="90593"/>
                  </a:lnTo>
                  <a:lnTo>
                    <a:pt x="53578" y="53578"/>
                  </a:lnTo>
                  <a:lnTo>
                    <a:pt x="90593" y="24976"/>
                  </a:lnTo>
                  <a:lnTo>
                    <a:pt x="134276" y="6535"/>
                  </a:lnTo>
                  <a:lnTo>
                    <a:pt x="182879" y="0"/>
                  </a:lnTo>
                  <a:lnTo>
                    <a:pt x="1443227" y="0"/>
                  </a:lnTo>
                  <a:lnTo>
                    <a:pt x="1491831" y="6535"/>
                  </a:lnTo>
                  <a:lnTo>
                    <a:pt x="1535514" y="24976"/>
                  </a:lnTo>
                  <a:lnTo>
                    <a:pt x="1572529" y="53578"/>
                  </a:lnTo>
                  <a:lnTo>
                    <a:pt x="1601131" y="90593"/>
                  </a:lnTo>
                  <a:lnTo>
                    <a:pt x="1619572" y="134276"/>
                  </a:lnTo>
                  <a:lnTo>
                    <a:pt x="1626108" y="182880"/>
                  </a:lnTo>
                  <a:lnTo>
                    <a:pt x="1626108" y="914400"/>
                  </a:lnTo>
                  <a:lnTo>
                    <a:pt x="1619572" y="963017"/>
                  </a:lnTo>
                  <a:lnTo>
                    <a:pt x="1601131" y="1006703"/>
                  </a:lnTo>
                  <a:lnTo>
                    <a:pt x="1572529" y="1043716"/>
                  </a:lnTo>
                  <a:lnTo>
                    <a:pt x="1535514" y="1072311"/>
                  </a:lnTo>
                  <a:lnTo>
                    <a:pt x="1491831" y="1090747"/>
                  </a:lnTo>
                  <a:lnTo>
                    <a:pt x="1443227" y="1097280"/>
                  </a:lnTo>
                  <a:lnTo>
                    <a:pt x="182879" y="1097280"/>
                  </a:lnTo>
                  <a:lnTo>
                    <a:pt x="134276" y="1090747"/>
                  </a:lnTo>
                  <a:lnTo>
                    <a:pt x="90593" y="1072311"/>
                  </a:lnTo>
                  <a:lnTo>
                    <a:pt x="53578" y="1043716"/>
                  </a:lnTo>
                  <a:lnTo>
                    <a:pt x="24976" y="1006703"/>
                  </a:lnTo>
                  <a:lnTo>
                    <a:pt x="6535" y="963017"/>
                  </a:lnTo>
                  <a:lnTo>
                    <a:pt x="0" y="914400"/>
                  </a:lnTo>
                  <a:lnTo>
                    <a:pt x="0" y="182880"/>
                  </a:lnTo>
                  <a:close/>
                </a:path>
              </a:pathLst>
            </a:custGeom>
            <a:ln w="15240">
              <a:solidFill>
                <a:srgbClr val="34487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28"/>
            <p:cNvSpPr/>
            <p:nvPr/>
          </p:nvSpPr>
          <p:spPr>
            <a:xfrm>
              <a:off x="5015484" y="5698235"/>
              <a:ext cx="1626235" cy="708660"/>
            </a:xfrm>
            <a:custGeom>
              <a:avLst/>
              <a:gdLst/>
              <a:ahLst/>
              <a:cxnLst/>
              <a:rect l="l" t="t" r="r" b="b"/>
              <a:pathLst>
                <a:path w="1626234" h="708660">
                  <a:moveTo>
                    <a:pt x="1507997" y="0"/>
                  </a:moveTo>
                  <a:lnTo>
                    <a:pt x="118110" y="0"/>
                  </a:lnTo>
                  <a:lnTo>
                    <a:pt x="72116" y="9282"/>
                  </a:lnTo>
                  <a:lnTo>
                    <a:pt x="34575" y="34594"/>
                  </a:lnTo>
                  <a:lnTo>
                    <a:pt x="9274" y="72137"/>
                  </a:lnTo>
                  <a:lnTo>
                    <a:pt x="0" y="118109"/>
                  </a:lnTo>
                  <a:lnTo>
                    <a:pt x="0" y="590549"/>
                  </a:lnTo>
                  <a:lnTo>
                    <a:pt x="9274" y="636522"/>
                  </a:lnTo>
                  <a:lnTo>
                    <a:pt x="34575" y="674065"/>
                  </a:lnTo>
                  <a:lnTo>
                    <a:pt x="72116" y="699377"/>
                  </a:lnTo>
                  <a:lnTo>
                    <a:pt x="118110" y="708659"/>
                  </a:lnTo>
                  <a:lnTo>
                    <a:pt x="1507997" y="708659"/>
                  </a:lnTo>
                  <a:lnTo>
                    <a:pt x="1553991" y="699377"/>
                  </a:lnTo>
                  <a:lnTo>
                    <a:pt x="1591532" y="674065"/>
                  </a:lnTo>
                  <a:lnTo>
                    <a:pt x="1616833" y="636522"/>
                  </a:lnTo>
                  <a:lnTo>
                    <a:pt x="1626108" y="590549"/>
                  </a:lnTo>
                  <a:lnTo>
                    <a:pt x="1626108" y="118109"/>
                  </a:lnTo>
                  <a:lnTo>
                    <a:pt x="1616833" y="72137"/>
                  </a:lnTo>
                  <a:lnTo>
                    <a:pt x="1591532" y="34594"/>
                  </a:lnTo>
                  <a:lnTo>
                    <a:pt x="1553991" y="9282"/>
                  </a:lnTo>
                  <a:lnTo>
                    <a:pt x="15079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9" name="object 29"/>
            <p:cNvSpPr/>
            <p:nvPr/>
          </p:nvSpPr>
          <p:spPr>
            <a:xfrm>
              <a:off x="5015484" y="5698235"/>
              <a:ext cx="1626235" cy="708660"/>
            </a:xfrm>
            <a:custGeom>
              <a:avLst/>
              <a:gdLst/>
              <a:ahLst/>
              <a:cxnLst/>
              <a:rect l="l" t="t" r="r" b="b"/>
              <a:pathLst>
                <a:path w="1626234" h="708660">
                  <a:moveTo>
                    <a:pt x="0" y="118109"/>
                  </a:moveTo>
                  <a:lnTo>
                    <a:pt x="9274" y="72137"/>
                  </a:lnTo>
                  <a:lnTo>
                    <a:pt x="34575" y="34594"/>
                  </a:lnTo>
                  <a:lnTo>
                    <a:pt x="72116" y="9282"/>
                  </a:lnTo>
                  <a:lnTo>
                    <a:pt x="118110" y="0"/>
                  </a:lnTo>
                  <a:lnTo>
                    <a:pt x="1507997" y="0"/>
                  </a:lnTo>
                  <a:lnTo>
                    <a:pt x="1553991" y="9282"/>
                  </a:lnTo>
                  <a:lnTo>
                    <a:pt x="1591532" y="34594"/>
                  </a:lnTo>
                  <a:lnTo>
                    <a:pt x="1616833" y="72137"/>
                  </a:lnTo>
                  <a:lnTo>
                    <a:pt x="1626108" y="118109"/>
                  </a:lnTo>
                  <a:lnTo>
                    <a:pt x="1626108" y="590549"/>
                  </a:lnTo>
                  <a:lnTo>
                    <a:pt x="1616833" y="636522"/>
                  </a:lnTo>
                  <a:lnTo>
                    <a:pt x="1591532" y="674065"/>
                  </a:lnTo>
                  <a:lnTo>
                    <a:pt x="1553991" y="699377"/>
                  </a:lnTo>
                  <a:lnTo>
                    <a:pt x="1507997" y="708659"/>
                  </a:lnTo>
                  <a:lnTo>
                    <a:pt x="118110" y="708659"/>
                  </a:lnTo>
                  <a:lnTo>
                    <a:pt x="72116" y="699377"/>
                  </a:lnTo>
                  <a:lnTo>
                    <a:pt x="34575" y="674065"/>
                  </a:lnTo>
                  <a:lnTo>
                    <a:pt x="9274" y="636522"/>
                  </a:lnTo>
                  <a:lnTo>
                    <a:pt x="0" y="590549"/>
                  </a:lnTo>
                  <a:lnTo>
                    <a:pt x="0" y="118109"/>
                  </a:lnTo>
                  <a:close/>
                </a:path>
              </a:pathLst>
            </a:custGeom>
            <a:ln w="15240">
              <a:solidFill>
                <a:srgbClr val="34487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aphicFrame>
        <p:nvGraphicFramePr>
          <p:cNvPr id="30" name="object 30"/>
          <p:cNvGraphicFramePr>
            <a:graphicFrameLocks noGrp="1"/>
          </p:cNvGraphicFramePr>
          <p:nvPr/>
        </p:nvGraphicFramePr>
        <p:xfrm>
          <a:off x="7723631" y="3956303"/>
          <a:ext cx="1991359" cy="13655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4490"/>
                <a:gridCol w="599440"/>
                <a:gridCol w="274955"/>
                <a:gridCol w="335915"/>
                <a:gridCol w="416559"/>
              </a:tblGrid>
              <a:tr h="592836"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5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30" dirty="0">
                          <a:solidFill>
                            <a:srgbClr val="FFFFFF"/>
                          </a:solidFill>
                          <a:latin typeface="Verdana" panose="020B0604030504040204"/>
                          <a:cs typeface="Verdana" panose="020B0604030504040204"/>
                        </a:rPr>
                        <a:t>Arithmetic</a:t>
                      </a:r>
                      <a:endParaRPr sz="1200" dirty="0">
                        <a:latin typeface="Verdana" panose="020B0604030504040204"/>
                        <a:cs typeface="Verdana" panose="020B0604030504040204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1200" spc="-75" dirty="0">
                          <a:solidFill>
                            <a:srgbClr val="FFFFFF"/>
                          </a:solidFill>
                          <a:latin typeface="Verdana" panose="020B0604030504040204"/>
                          <a:cs typeface="Verdana" panose="020B0604030504040204"/>
                        </a:rPr>
                        <a:t>Unit</a:t>
                      </a:r>
                      <a:endParaRPr sz="1200" dirty="0">
                        <a:latin typeface="Verdana" panose="020B0604030504040204"/>
                        <a:cs typeface="Verdana" panose="020B0604030504040204"/>
                      </a:endParaRPr>
                    </a:p>
                  </a:txBody>
                  <a:tcPr marL="0" marR="0" marT="1270" marB="0">
                    <a:lnL w="19050">
                      <a:solidFill>
                        <a:srgbClr val="34487C"/>
                      </a:solidFill>
                      <a:prstDash val="solid"/>
                    </a:lnL>
                    <a:lnR w="19050">
                      <a:solidFill>
                        <a:srgbClr val="34487C"/>
                      </a:solidFill>
                      <a:prstDash val="solid"/>
                    </a:lnR>
                    <a:lnT w="19050">
                      <a:solidFill>
                        <a:srgbClr val="34487C"/>
                      </a:solidFill>
                      <a:prstDash val="solid"/>
                    </a:lnT>
                    <a:lnB w="28575">
                      <a:solidFill>
                        <a:srgbClr val="34487C"/>
                      </a:solidFill>
                      <a:prstDash val="solid"/>
                    </a:lnB>
                    <a:solidFill>
                      <a:srgbClr val="4966AC"/>
                    </a:solidFill>
                  </a:tcPr>
                </a:tc>
                <a:tc rowSpan="2" hMerge="1"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34487C"/>
                      </a:solidFill>
                      <a:prstDash val="solid"/>
                    </a:lnL>
                    <a:lnR w="19050">
                      <a:solidFill>
                        <a:srgbClr val="34487C"/>
                      </a:solidFill>
                      <a:prstDash val="solid"/>
                    </a:lnR>
                    <a:lnT w="19050">
                      <a:solidFill>
                        <a:srgbClr val="34487C"/>
                      </a:solidFill>
                      <a:prstDash val="solid"/>
                    </a:lnT>
                    <a:lnB w="28575">
                      <a:solidFill>
                        <a:srgbClr val="34487C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 hMerge="1"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34487C"/>
                      </a:solidFill>
                      <a:prstDash val="solid"/>
                    </a:lnL>
                    <a:lnR w="19050">
                      <a:solidFill>
                        <a:srgbClr val="34487C"/>
                      </a:solidFill>
                      <a:prstDash val="solid"/>
                    </a:lnR>
                    <a:lnT w="19050">
                      <a:solidFill>
                        <a:srgbClr val="34487C"/>
                      </a:solidFill>
                      <a:prstDash val="solid"/>
                    </a:lnT>
                    <a:lnB w="19050">
                      <a:solidFill>
                        <a:srgbClr val="34487C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</a:tr>
              <a:tr h="183260">
                <a:tc vMerge="1" gridSpan="2">
                  <a:tcPr marL="0" marR="0" marT="1270" marB="0">
                    <a:lnL w="19050">
                      <a:solidFill>
                        <a:srgbClr val="34487C"/>
                      </a:solidFill>
                      <a:prstDash val="solid"/>
                    </a:lnL>
                    <a:lnR w="19050">
                      <a:solidFill>
                        <a:srgbClr val="34487C"/>
                      </a:solidFill>
                      <a:prstDash val="solid"/>
                    </a:lnR>
                    <a:lnT w="19050">
                      <a:solidFill>
                        <a:srgbClr val="34487C"/>
                      </a:solidFill>
                      <a:prstDash val="solid"/>
                    </a:lnT>
                    <a:lnB w="28575">
                      <a:solidFill>
                        <a:srgbClr val="34487C"/>
                      </a:solidFill>
                      <a:prstDash val="solid"/>
                    </a:lnB>
                    <a:solidFill>
                      <a:srgbClr val="4966AC"/>
                    </a:solidFill>
                  </a:tcPr>
                </a:tc>
                <a:tc vMerge="1" hMerge="1"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34487C"/>
                      </a:solidFill>
                      <a:prstDash val="solid"/>
                    </a:lnL>
                    <a:lnR w="19050">
                      <a:solidFill>
                        <a:srgbClr val="34487C"/>
                      </a:solidFill>
                      <a:prstDash val="solid"/>
                    </a:lnR>
                    <a:lnT w="28575">
                      <a:solidFill>
                        <a:srgbClr val="34487C"/>
                      </a:solidFill>
                      <a:prstDash val="solid"/>
                    </a:lnT>
                    <a:lnB w="28575">
                      <a:solidFill>
                        <a:srgbClr val="34487C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 rowSpan="4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20" dirty="0">
                          <a:solidFill>
                            <a:srgbClr val="FFFFFF"/>
                          </a:solidFill>
                          <a:latin typeface="Verdana" panose="020B0604030504040204"/>
                          <a:cs typeface="Verdana" panose="020B0604030504040204"/>
                        </a:rPr>
                        <a:t>Control</a:t>
                      </a:r>
                      <a:endParaRPr sz="1200" dirty="0">
                        <a:latin typeface="Verdana" panose="020B0604030504040204"/>
                        <a:cs typeface="Verdana" panose="020B0604030504040204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200" spc="-75" dirty="0">
                          <a:solidFill>
                            <a:srgbClr val="FFFFFF"/>
                          </a:solidFill>
                          <a:latin typeface="Verdana" panose="020B0604030504040204"/>
                          <a:cs typeface="Verdana" panose="020B0604030504040204"/>
                        </a:rPr>
                        <a:t>Unit</a:t>
                      </a:r>
                      <a:endParaRPr sz="1200" dirty="0">
                        <a:latin typeface="Verdana" panose="020B0604030504040204"/>
                        <a:cs typeface="Verdana" panose="020B0604030504040204"/>
                      </a:endParaRPr>
                    </a:p>
                  </a:txBody>
                  <a:tcPr marL="0" marR="0" marT="635" marB="0">
                    <a:lnL w="19050">
                      <a:solidFill>
                        <a:srgbClr val="34487C"/>
                      </a:solidFill>
                      <a:prstDash val="solid"/>
                    </a:lnL>
                    <a:lnR w="19050">
                      <a:solidFill>
                        <a:srgbClr val="34487C"/>
                      </a:solidFill>
                      <a:prstDash val="solid"/>
                    </a:lnR>
                    <a:lnT w="19050">
                      <a:solidFill>
                        <a:srgbClr val="34487C"/>
                      </a:solidFill>
                      <a:prstDash val="solid"/>
                    </a:lnT>
                    <a:lnB w="19050">
                      <a:solidFill>
                        <a:srgbClr val="34487C"/>
                      </a:solidFill>
                      <a:prstDash val="solid"/>
                    </a:lnB>
                    <a:solidFill>
                      <a:srgbClr val="4966AC"/>
                    </a:solidFill>
                  </a:tcPr>
                </a:tc>
                <a:tc rowSpan="4" hMerge="1">
                  <a:tcPr marL="0" marR="0" marT="0" marB="0"/>
                </a:tc>
              </a:tr>
              <a:tr h="216789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34487C"/>
                      </a:solidFill>
                      <a:prstDash val="solid"/>
                    </a:lnL>
                    <a:lnR w="19050">
                      <a:solidFill>
                        <a:srgbClr val="34487C"/>
                      </a:solidFill>
                      <a:prstDash val="solid"/>
                    </a:lnR>
                    <a:lnT w="28575">
                      <a:solidFill>
                        <a:srgbClr val="34487C"/>
                      </a:solidFill>
                      <a:prstDash val="solid"/>
                    </a:lnT>
                    <a:lnB w="19050">
                      <a:solidFill>
                        <a:srgbClr val="34487C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34487C"/>
                      </a:solidFill>
                      <a:prstDash val="solid"/>
                    </a:lnL>
                    <a:lnR w="19050">
                      <a:solidFill>
                        <a:srgbClr val="34487C"/>
                      </a:solidFill>
                      <a:prstDash val="solid"/>
                    </a:lnR>
                    <a:lnT w="28575">
                      <a:solidFill>
                        <a:srgbClr val="34487C"/>
                      </a:solidFill>
                      <a:prstDash val="solid"/>
                    </a:lnT>
                    <a:lnB w="19050">
                      <a:solidFill>
                        <a:srgbClr val="34487C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 vMerge="1">
                  <a:tcPr marL="0" marR="0" marT="0" marB="0">
                    <a:lnL w="19050">
                      <a:solidFill>
                        <a:srgbClr val="34487C"/>
                      </a:solidFill>
                      <a:prstDash val="solid"/>
                    </a:lnL>
                    <a:lnR w="19050">
                      <a:solidFill>
                        <a:srgbClr val="34487C"/>
                      </a:solidFill>
                      <a:prstDash val="solid"/>
                    </a:lnR>
                    <a:lnT w="28575">
                      <a:solidFill>
                        <a:srgbClr val="34487C"/>
                      </a:solidFill>
                      <a:prstDash val="solid"/>
                    </a:lnT>
                    <a:lnB w="28575">
                      <a:solidFill>
                        <a:srgbClr val="34487C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 vMerge="1" gridSpan="2">
                  <a:tcPr marL="0" marR="0" marT="635" marB="0">
                    <a:lnL w="19050">
                      <a:solidFill>
                        <a:srgbClr val="34487C"/>
                      </a:solidFill>
                      <a:prstDash val="solid"/>
                    </a:lnL>
                    <a:lnR w="19050">
                      <a:solidFill>
                        <a:srgbClr val="34487C"/>
                      </a:solidFill>
                      <a:prstDash val="solid"/>
                    </a:lnR>
                    <a:lnT w="19050">
                      <a:solidFill>
                        <a:srgbClr val="34487C"/>
                      </a:solidFill>
                      <a:prstDash val="solid"/>
                    </a:lnT>
                    <a:lnB w="19050">
                      <a:solidFill>
                        <a:srgbClr val="34487C"/>
                      </a:solidFill>
                      <a:prstDash val="solid"/>
                    </a:lnB>
                    <a:solidFill>
                      <a:srgbClr val="4966AC"/>
                    </a:solidFill>
                  </a:tcPr>
                </a:tc>
                <a:tc vMerge="1" hMerge="1">
                  <a:tcPr marL="0" marR="0" marT="0" marB="0"/>
                </a:tc>
              </a:tr>
              <a:tr h="180593">
                <a:tc vMerge="1">
                  <a:tcPr marL="0" marR="0" marT="0" marB="0">
                    <a:lnL w="19050">
                      <a:solidFill>
                        <a:srgbClr val="34487C"/>
                      </a:solidFill>
                      <a:prstDash val="solid"/>
                    </a:lnL>
                    <a:lnR w="19050">
                      <a:solidFill>
                        <a:srgbClr val="34487C"/>
                      </a:solidFill>
                      <a:prstDash val="solid"/>
                    </a:lnR>
                    <a:lnT w="28575">
                      <a:solidFill>
                        <a:srgbClr val="34487C"/>
                      </a:solidFill>
                      <a:prstDash val="solid"/>
                    </a:lnT>
                    <a:lnB w="19050">
                      <a:solidFill>
                        <a:srgbClr val="34487C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 vMerge="1">
                  <a:tcPr marL="0" marR="0" marT="0" marB="0">
                    <a:lnL w="19050">
                      <a:solidFill>
                        <a:srgbClr val="34487C"/>
                      </a:solidFill>
                      <a:prstDash val="solid"/>
                    </a:lnL>
                    <a:lnR w="19050">
                      <a:solidFill>
                        <a:srgbClr val="34487C"/>
                      </a:solidFill>
                      <a:prstDash val="solid"/>
                    </a:lnR>
                    <a:lnT w="28575">
                      <a:solidFill>
                        <a:srgbClr val="34487C"/>
                      </a:solidFill>
                      <a:prstDash val="solid"/>
                    </a:lnT>
                    <a:lnB w="19050">
                      <a:solidFill>
                        <a:srgbClr val="34487C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34487C"/>
                      </a:solidFill>
                      <a:prstDash val="solid"/>
                    </a:lnL>
                    <a:lnR w="19050">
                      <a:solidFill>
                        <a:srgbClr val="34487C"/>
                      </a:solidFill>
                      <a:prstDash val="solid"/>
                    </a:lnR>
                    <a:lnT w="28575">
                      <a:solidFill>
                        <a:srgbClr val="34487C"/>
                      </a:solidFill>
                      <a:prstDash val="solid"/>
                    </a:lnT>
                    <a:lnB w="19050">
                      <a:solidFill>
                        <a:srgbClr val="34487C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 vMerge="1" gridSpan="2">
                  <a:tcPr marL="0" marR="0" marT="635" marB="0">
                    <a:lnL w="19050">
                      <a:solidFill>
                        <a:srgbClr val="34487C"/>
                      </a:solidFill>
                      <a:prstDash val="solid"/>
                    </a:lnL>
                    <a:lnR w="19050">
                      <a:solidFill>
                        <a:srgbClr val="34487C"/>
                      </a:solidFill>
                      <a:prstDash val="solid"/>
                    </a:lnR>
                    <a:lnT w="19050">
                      <a:solidFill>
                        <a:srgbClr val="34487C"/>
                      </a:solidFill>
                      <a:prstDash val="solid"/>
                    </a:lnT>
                    <a:lnB w="19050">
                      <a:solidFill>
                        <a:srgbClr val="34487C"/>
                      </a:solidFill>
                      <a:prstDash val="solid"/>
                    </a:lnB>
                    <a:solidFill>
                      <a:srgbClr val="4966AC"/>
                    </a:solidFill>
                  </a:tcPr>
                </a:tc>
                <a:tc vMerge="1" hMerge="1">
                  <a:tcPr marL="0" marR="0" marT="0" marB="0"/>
                </a:tc>
              </a:tr>
              <a:tr h="192024">
                <a:tc vMerge="1">
                  <a:tcPr marL="0" marR="0" marT="0" marB="0">
                    <a:lnL w="19050">
                      <a:solidFill>
                        <a:srgbClr val="34487C"/>
                      </a:solidFill>
                      <a:prstDash val="solid"/>
                    </a:lnL>
                    <a:lnR w="19050">
                      <a:solidFill>
                        <a:srgbClr val="34487C"/>
                      </a:solidFill>
                      <a:prstDash val="solid"/>
                    </a:lnR>
                    <a:lnT w="28575">
                      <a:solidFill>
                        <a:srgbClr val="34487C"/>
                      </a:solidFill>
                      <a:prstDash val="solid"/>
                    </a:lnT>
                    <a:lnB w="19050">
                      <a:solidFill>
                        <a:srgbClr val="34487C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34487C"/>
                      </a:solidFill>
                      <a:prstDash val="solid"/>
                    </a:lnL>
                    <a:lnR w="19050">
                      <a:solidFill>
                        <a:srgbClr val="34487C"/>
                      </a:solidFill>
                      <a:prstDash val="solid"/>
                    </a:lnR>
                    <a:lnT w="19050">
                      <a:solidFill>
                        <a:srgbClr val="34487C"/>
                      </a:solidFill>
                      <a:prstDash val="solid"/>
                    </a:lnT>
                    <a:lnB w="19050">
                      <a:solidFill>
                        <a:srgbClr val="34487C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 vMerge="1">
                  <a:tcPr marL="0" marR="0" marT="0" marB="0">
                    <a:lnL w="19050">
                      <a:solidFill>
                        <a:srgbClr val="34487C"/>
                      </a:solidFill>
                      <a:prstDash val="solid"/>
                    </a:lnL>
                    <a:lnR w="19050">
                      <a:solidFill>
                        <a:srgbClr val="34487C"/>
                      </a:solidFill>
                      <a:prstDash val="solid"/>
                    </a:lnR>
                    <a:lnT w="28575">
                      <a:solidFill>
                        <a:srgbClr val="34487C"/>
                      </a:solidFill>
                      <a:prstDash val="solid"/>
                    </a:lnT>
                    <a:lnB w="19050">
                      <a:solidFill>
                        <a:srgbClr val="34487C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 vMerge="1" gridSpan="2">
                  <a:tcPr marL="0" marR="0" marT="635" marB="0">
                    <a:lnL w="19050">
                      <a:solidFill>
                        <a:srgbClr val="34487C"/>
                      </a:solidFill>
                      <a:prstDash val="solid"/>
                    </a:lnL>
                    <a:lnR w="19050">
                      <a:solidFill>
                        <a:srgbClr val="34487C"/>
                      </a:solidFill>
                      <a:prstDash val="solid"/>
                    </a:lnR>
                    <a:lnT w="19050">
                      <a:solidFill>
                        <a:srgbClr val="34487C"/>
                      </a:solidFill>
                      <a:prstDash val="solid"/>
                    </a:lnT>
                    <a:lnB w="19050">
                      <a:solidFill>
                        <a:srgbClr val="34487C"/>
                      </a:solidFill>
                      <a:prstDash val="solid"/>
                    </a:lnB>
                    <a:solidFill>
                      <a:srgbClr val="4966AC"/>
                    </a:solidFill>
                  </a:tcPr>
                </a:tc>
                <a:tc vMerge="1" hMerge="1">
                  <a:tcPr marL="0" marR="0" marT="0" marB="0"/>
                </a:tc>
              </a:tr>
            </a:tbl>
          </a:graphicData>
        </a:graphic>
      </p:graphicFrame>
      <p:sp>
        <p:nvSpPr>
          <p:cNvPr id="31" name="object 31"/>
          <p:cNvSpPr txBox="1"/>
          <p:nvPr/>
        </p:nvSpPr>
        <p:spPr>
          <a:xfrm>
            <a:off x="2272283" y="4072128"/>
            <a:ext cx="1626235" cy="462280"/>
          </a:xfrm>
          <a:prstGeom prst="rect">
            <a:avLst/>
          </a:prstGeom>
          <a:solidFill>
            <a:srgbClr val="D9D9D9"/>
          </a:solidFill>
          <a:ln w="15240">
            <a:solidFill>
              <a:srgbClr val="34487C"/>
            </a:solidFill>
          </a:ln>
        </p:spPr>
        <p:txBody>
          <a:bodyPr vert="horz" wrap="square" lIns="0" tIns="89535" rIns="0" bIns="0" rtlCol="0">
            <a:spAutoFit/>
          </a:bodyPr>
          <a:lstStyle/>
          <a:p>
            <a:pPr marL="486410">
              <a:lnSpc>
                <a:spcPct val="100000"/>
              </a:lnSpc>
              <a:spcBef>
                <a:spcPts val="705"/>
              </a:spcBef>
            </a:pPr>
            <a:r>
              <a:rPr sz="1800" spc="-114" dirty="0">
                <a:latin typeface="Verdana" panose="020B0604030504040204"/>
                <a:cs typeface="Verdana" panose="020B0604030504040204"/>
              </a:rPr>
              <a:t>Inputs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272283" y="4773167"/>
            <a:ext cx="1626235" cy="462280"/>
          </a:xfrm>
          <a:prstGeom prst="rect">
            <a:avLst/>
          </a:prstGeom>
          <a:solidFill>
            <a:srgbClr val="D9D9D9"/>
          </a:solidFill>
          <a:ln w="15240">
            <a:solidFill>
              <a:srgbClr val="34487C"/>
            </a:solidFill>
          </a:ln>
        </p:spPr>
        <p:txBody>
          <a:bodyPr vert="horz" wrap="square" lIns="0" tIns="90170" rIns="0" bIns="0" rtlCol="0">
            <a:spAutoFit/>
          </a:bodyPr>
          <a:lstStyle/>
          <a:p>
            <a:pPr marL="376555">
              <a:lnSpc>
                <a:spcPct val="100000"/>
              </a:lnSpc>
              <a:spcBef>
                <a:spcPts val="710"/>
              </a:spcBef>
            </a:pPr>
            <a:r>
              <a:rPr sz="1800" spc="-50" dirty="0">
                <a:latin typeface="Verdana" panose="020B0604030504040204"/>
                <a:cs typeface="Verdana" panose="020B0604030504040204"/>
              </a:rPr>
              <a:t>Outputs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5000228" y="3371088"/>
          <a:ext cx="1626235" cy="3028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6235"/>
              </a:tblGrid>
              <a:tr h="46024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800" spc="30" dirty="0">
                          <a:solidFill>
                            <a:srgbClr val="FFFFFF"/>
                          </a:solidFill>
                          <a:latin typeface="Verdana" panose="020B0604030504040204"/>
                          <a:cs typeface="Verdana" panose="020B0604030504040204"/>
                        </a:rPr>
                        <a:t>RAM</a:t>
                      </a:r>
                      <a:endParaRPr sz="1800" dirty="0">
                        <a:latin typeface="Verdana" panose="020B0604030504040204"/>
                        <a:cs typeface="Verdana" panose="020B0604030504040204"/>
                      </a:endParaRPr>
                    </a:p>
                  </a:txBody>
                  <a:tcPr marL="0" marR="0" marT="88900" marB="0">
                    <a:lnL w="19050">
                      <a:solidFill>
                        <a:srgbClr val="34487C"/>
                      </a:solidFill>
                      <a:prstDash val="solid"/>
                    </a:lnL>
                    <a:lnR w="19050">
                      <a:solidFill>
                        <a:srgbClr val="34487C"/>
                      </a:solidFill>
                      <a:prstDash val="solid"/>
                    </a:lnR>
                    <a:lnT w="19050">
                      <a:solidFill>
                        <a:srgbClr val="34487C"/>
                      </a:solidFill>
                      <a:prstDash val="solid"/>
                    </a:lnT>
                    <a:lnB w="19050">
                      <a:solidFill>
                        <a:srgbClr val="34487C"/>
                      </a:solidFill>
                      <a:prstDash val="solid"/>
                    </a:lnB>
                    <a:solidFill>
                      <a:srgbClr val="4966AC"/>
                    </a:solidFill>
                  </a:tcPr>
                </a:tc>
              </a:tr>
              <a:tr h="449580">
                <a:tc>
                  <a:txBody>
                    <a:bodyPr/>
                    <a:lstStyle/>
                    <a:p>
                      <a:pPr marL="4978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200" spc="-25" dirty="0">
                          <a:latin typeface="Verdana" panose="020B0604030504040204"/>
                          <a:cs typeface="Verdana" panose="020B0604030504040204"/>
                        </a:rPr>
                        <a:t>Program</a:t>
                      </a:r>
                      <a:endParaRPr sz="1200" dirty="0">
                        <a:latin typeface="Verdana" panose="020B0604030504040204"/>
                        <a:cs typeface="Verdana" panose="020B0604030504040204"/>
                      </a:endParaRPr>
                    </a:p>
                    <a:p>
                      <a:pPr marL="4095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70" dirty="0">
                          <a:latin typeface="Verdana" panose="020B0604030504040204"/>
                          <a:cs typeface="Verdana" panose="020B0604030504040204"/>
                        </a:rPr>
                        <a:t>Instructions</a:t>
                      </a:r>
                      <a:endParaRPr sz="1200" dirty="0">
                        <a:latin typeface="Verdana" panose="020B0604030504040204"/>
                        <a:cs typeface="Verdana" panose="020B0604030504040204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34487C"/>
                      </a:solidFill>
                      <a:prstDash val="solid"/>
                    </a:lnL>
                    <a:lnR w="28575">
                      <a:solidFill>
                        <a:srgbClr val="34487C"/>
                      </a:solidFill>
                      <a:prstDash val="solid"/>
                    </a:lnR>
                    <a:lnT w="19050">
                      <a:solidFill>
                        <a:srgbClr val="34487C"/>
                      </a:solidFill>
                      <a:prstDash val="solid"/>
                    </a:lnT>
                    <a:lnB w="28575">
                      <a:solidFill>
                        <a:srgbClr val="34487C"/>
                      </a:solidFill>
                      <a:prstDash val="solid"/>
                    </a:lnB>
                  </a:tcPr>
                </a:tc>
              </a:tr>
              <a:tr h="3124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200" spc="-25" dirty="0">
                          <a:latin typeface="Verdana" panose="020B0604030504040204"/>
                          <a:cs typeface="Verdana" panose="020B0604030504040204"/>
                        </a:rPr>
                        <a:t>Program</a:t>
                      </a:r>
                      <a:r>
                        <a:rPr sz="1200" spc="-65" dirty="0">
                          <a:latin typeface="Verdana" panose="020B0604030504040204"/>
                          <a:cs typeface="Verdana" panose="020B0604030504040204"/>
                        </a:rPr>
                        <a:t> </a:t>
                      </a:r>
                      <a:r>
                        <a:rPr sz="1200" spc="15" dirty="0">
                          <a:latin typeface="Verdana" panose="020B0604030504040204"/>
                          <a:cs typeface="Verdana" panose="020B0604030504040204"/>
                        </a:rPr>
                        <a:t>Data</a:t>
                      </a:r>
                      <a:endParaRPr sz="1200" dirty="0">
                        <a:latin typeface="Verdana" panose="020B0604030504040204"/>
                        <a:cs typeface="Verdana" panose="020B0604030504040204"/>
                      </a:endParaRPr>
                    </a:p>
                  </a:txBody>
                  <a:tcPr marL="0" marR="0" marT="62230" marB="0">
                    <a:lnL w="38100">
                      <a:solidFill>
                        <a:srgbClr val="34487C"/>
                      </a:solidFill>
                      <a:prstDash val="solid"/>
                    </a:lnL>
                    <a:lnR w="38100">
                      <a:solidFill>
                        <a:srgbClr val="34487C"/>
                      </a:solidFill>
                      <a:prstDash val="solid"/>
                    </a:lnR>
                    <a:lnT w="28575">
                      <a:solidFill>
                        <a:srgbClr val="34487C"/>
                      </a:solidFill>
                      <a:prstDash val="solid"/>
                    </a:lnT>
                    <a:lnB w="28575">
                      <a:solidFill>
                        <a:srgbClr val="34487C"/>
                      </a:solidFill>
                      <a:prstDash val="solid"/>
                    </a:lnB>
                  </a:tcPr>
                </a:tc>
              </a:tr>
              <a:tr h="18059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85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54940" marR="149860" algn="ctr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Verdana" panose="020B0604030504040204"/>
                          <a:cs typeface="Verdana" panose="020B0604030504040204"/>
                        </a:rPr>
                        <a:t>Operating</a:t>
                      </a:r>
                      <a:r>
                        <a:rPr sz="1200" spc="-105" dirty="0">
                          <a:latin typeface="Verdana" panose="020B0604030504040204"/>
                          <a:cs typeface="Verdana" panose="020B0604030504040204"/>
                        </a:rPr>
                        <a:t> </a:t>
                      </a:r>
                      <a:r>
                        <a:rPr sz="1200" spc="-90" dirty="0">
                          <a:latin typeface="Verdana" panose="020B0604030504040204"/>
                          <a:cs typeface="Verdana" panose="020B0604030504040204"/>
                        </a:rPr>
                        <a:t>System  </a:t>
                      </a:r>
                      <a:r>
                        <a:rPr sz="1200" spc="45" dirty="0">
                          <a:latin typeface="Verdana" panose="020B0604030504040204"/>
                          <a:cs typeface="Verdana" panose="020B0604030504040204"/>
                        </a:rPr>
                        <a:t>and </a:t>
                      </a:r>
                      <a:r>
                        <a:rPr sz="1200" spc="-35" dirty="0">
                          <a:latin typeface="Verdana" panose="020B0604030504040204"/>
                          <a:cs typeface="Verdana" panose="020B0604030504040204"/>
                        </a:rPr>
                        <a:t>other  </a:t>
                      </a:r>
                      <a:r>
                        <a:rPr sz="1200" spc="-30" dirty="0">
                          <a:latin typeface="Verdana" panose="020B0604030504040204"/>
                          <a:cs typeface="Verdana" panose="020B0604030504040204"/>
                        </a:rPr>
                        <a:t>programs</a:t>
                      </a:r>
                      <a:endParaRPr sz="1200" dirty="0">
                        <a:latin typeface="Verdana" panose="020B0604030504040204"/>
                        <a:cs typeface="Verdana" panose="020B06040305040402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1200" spc="-35" dirty="0">
                          <a:latin typeface="Verdana" panose="020B0604030504040204"/>
                          <a:cs typeface="Verdana" panose="020B0604030504040204"/>
                        </a:rPr>
                        <a:t>Free</a:t>
                      </a:r>
                      <a:endParaRPr sz="1200" dirty="0">
                        <a:latin typeface="Verdana" panose="020B0604030504040204"/>
                        <a:cs typeface="Verdana" panose="020B0604030504040204"/>
                      </a:endParaRPr>
                    </a:p>
                  </a:txBody>
                  <a:tcPr marL="0" marR="0" marT="1270" marB="0">
                    <a:lnL w="19050">
                      <a:solidFill>
                        <a:srgbClr val="34487C"/>
                      </a:solidFill>
                      <a:prstDash val="solid"/>
                    </a:lnL>
                    <a:lnR w="19050">
                      <a:solidFill>
                        <a:srgbClr val="34487C"/>
                      </a:solidFill>
                      <a:prstDash val="solid"/>
                    </a:lnR>
                    <a:lnT w="28575">
                      <a:solidFill>
                        <a:srgbClr val="34487C"/>
                      </a:solidFill>
                      <a:prstDash val="solid"/>
                    </a:lnT>
                    <a:lnB w="19050">
                      <a:solidFill>
                        <a:srgbClr val="34487C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4543044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8898" y="165354"/>
            <a:ext cx="38557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Basic</a:t>
            </a:r>
            <a:r>
              <a:rPr spc="-35" dirty="0"/>
              <a:t> </a:t>
            </a:r>
            <a:r>
              <a:rPr spc="-5" dirty="0"/>
              <a:t>Concepts</a:t>
            </a:r>
            <a:endParaRPr spc="-5" dirty="0"/>
          </a:p>
        </p:txBody>
      </p:sp>
      <p:sp>
        <p:nvSpPr>
          <p:cNvPr id="7" name="object 7"/>
          <p:cNvSpPr/>
          <p:nvPr/>
        </p:nvSpPr>
        <p:spPr>
          <a:xfrm>
            <a:off x="704087" y="1362455"/>
            <a:ext cx="10858500" cy="20162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97432" y="1473200"/>
            <a:ext cx="10494010" cy="1728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What</a:t>
            </a:r>
            <a:r>
              <a:rPr sz="2000" spc="-9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happens</a:t>
            </a:r>
            <a:r>
              <a:rPr sz="2000" spc="-1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if</a:t>
            </a:r>
            <a:r>
              <a:rPr sz="20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all</a:t>
            </a:r>
            <a:r>
              <a:rPr sz="2000" spc="-1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memory</a:t>
            </a:r>
            <a:r>
              <a:rPr sz="2000" spc="-1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resources</a:t>
            </a:r>
            <a:r>
              <a:rPr sz="2000" spc="-1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have</a:t>
            </a:r>
            <a:r>
              <a:rPr sz="2000" spc="-1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been</a:t>
            </a:r>
            <a:r>
              <a:rPr sz="2000" spc="-1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allocated</a:t>
            </a:r>
            <a:r>
              <a:rPr sz="2000" spc="-19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yet</a:t>
            </a:r>
            <a:r>
              <a:rPr sz="20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we</a:t>
            </a:r>
            <a:r>
              <a:rPr sz="20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still</a:t>
            </a:r>
            <a:r>
              <a:rPr sz="2000" spc="-19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need</a:t>
            </a:r>
            <a:r>
              <a:rPr sz="20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more?</a:t>
            </a:r>
            <a:endParaRPr sz="20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</a:pPr>
            <a:endParaRPr sz="2400" dirty="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600"/>
              </a:spcBef>
              <a:tabLst>
                <a:tab pos="355600" algn="l"/>
              </a:tabLst>
            </a:pPr>
            <a:r>
              <a:rPr sz="1800" spc="34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	</a:t>
            </a:r>
            <a:r>
              <a:rPr sz="18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execution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8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program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may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be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stopped,</a:t>
            </a:r>
            <a:r>
              <a:rPr sz="18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slowed</a:t>
            </a:r>
            <a:r>
              <a:rPr sz="1800" spc="-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down</a:t>
            </a:r>
            <a:r>
              <a:rPr sz="18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or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8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computer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might</a:t>
            </a:r>
            <a:r>
              <a:rPr sz="18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crash.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 dirty="0">
              <a:latin typeface="Verdana" panose="020B0604030504040204"/>
              <a:cs typeface="Verdana" panose="020B0604030504040204"/>
            </a:endParaRPr>
          </a:p>
          <a:p>
            <a:pPr marL="355600">
              <a:lnSpc>
                <a:spcPct val="100000"/>
              </a:lnSpc>
            </a:pPr>
            <a:r>
              <a:rPr sz="1800" spc="-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How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can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we</a:t>
            </a:r>
            <a:r>
              <a:rPr sz="1800" spc="-9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address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this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problem?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4543044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8898" y="165354"/>
            <a:ext cx="38557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Basic</a:t>
            </a:r>
            <a:r>
              <a:rPr spc="-35" dirty="0"/>
              <a:t> </a:t>
            </a:r>
            <a:r>
              <a:rPr spc="-5" dirty="0"/>
              <a:t>Concepts</a:t>
            </a:r>
            <a:endParaRPr spc="-5" dirty="0"/>
          </a:p>
        </p:txBody>
      </p:sp>
      <p:sp>
        <p:nvSpPr>
          <p:cNvPr id="7" name="object 7"/>
          <p:cNvSpPr/>
          <p:nvPr/>
        </p:nvSpPr>
        <p:spPr>
          <a:xfrm>
            <a:off x="704087" y="1362455"/>
            <a:ext cx="10847831" cy="32445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97432" y="1473200"/>
            <a:ext cx="10416540" cy="32391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Memory</a:t>
            </a:r>
            <a:r>
              <a:rPr sz="2000" spc="-1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management</a:t>
            </a:r>
            <a:endParaRPr sz="20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</a:pPr>
            <a:endParaRPr sz="2400" dirty="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600"/>
              </a:spcBef>
              <a:tabLst>
                <a:tab pos="355600" algn="l"/>
              </a:tabLst>
            </a:pPr>
            <a:r>
              <a:rPr sz="1800" spc="34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	</a:t>
            </a:r>
            <a:r>
              <a:rPr sz="1800" spc="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Once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certain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data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or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instructions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are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no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longer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needed,</a:t>
            </a:r>
            <a:r>
              <a:rPr sz="18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their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allocated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resources</a:t>
            </a:r>
            <a:r>
              <a:rPr sz="18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can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be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18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released</a:t>
            </a:r>
            <a:r>
              <a:rPr sz="18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</a:t>
            </a:r>
            <a:r>
              <a:rPr sz="18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order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free</a:t>
            </a:r>
            <a:r>
              <a:rPr sz="18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up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memory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space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(Remember:</a:t>
            </a:r>
            <a:r>
              <a:rPr sz="1800" spc="-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RAM</a:t>
            </a:r>
            <a:r>
              <a:rPr sz="1800" spc="-1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capacity</a:t>
            </a:r>
            <a:r>
              <a:rPr sz="18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is</a:t>
            </a:r>
            <a:r>
              <a:rPr sz="18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limited).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 dirty="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tabLst>
                <a:tab pos="355600" algn="l"/>
              </a:tabLst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	</a:t>
            </a:r>
            <a:r>
              <a:rPr sz="1800" spc="-19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 </a:t>
            </a:r>
            <a:r>
              <a:rPr sz="18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Computer </a:t>
            </a:r>
            <a:r>
              <a:rPr sz="1800" spc="-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Science, 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this </a:t>
            </a:r>
            <a:r>
              <a:rPr sz="18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process </a:t>
            </a:r>
            <a:r>
              <a:rPr sz="1800" spc="-1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is </a:t>
            </a:r>
            <a:r>
              <a:rPr sz="1800" spc="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called</a:t>
            </a:r>
            <a:r>
              <a:rPr sz="1800" spc="-43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b="1" i="1" spc="-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Garbage </a:t>
            </a:r>
            <a:r>
              <a:rPr sz="1800" b="1" i="1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Collection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.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355600" marR="5080">
              <a:lnSpc>
                <a:spcPct val="100000"/>
              </a:lnSpc>
            </a:pPr>
            <a:r>
              <a:rPr sz="1800" spc="-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Some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languages</a:t>
            </a:r>
            <a:r>
              <a:rPr sz="18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like</a:t>
            </a:r>
            <a:r>
              <a:rPr sz="1800" spc="-1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Java</a:t>
            </a:r>
            <a:r>
              <a:rPr sz="1800" spc="-1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use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memory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management</a:t>
            </a:r>
            <a:r>
              <a:rPr sz="18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system</a:t>
            </a:r>
            <a:r>
              <a:rPr sz="18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that</a:t>
            </a:r>
            <a:r>
              <a:rPr sz="18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takes</a:t>
            </a:r>
            <a:r>
              <a:rPr sz="18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care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garbage  </a:t>
            </a:r>
            <a:r>
              <a:rPr sz="1800" spc="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collection</a:t>
            </a:r>
            <a:r>
              <a:rPr sz="1800" spc="-1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automatically.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9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C,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8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programmer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needs</a:t>
            </a:r>
            <a:r>
              <a:rPr sz="18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pay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close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attention</a:t>
            </a:r>
            <a:r>
              <a:rPr sz="1800" spc="-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any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issues  </a:t>
            </a:r>
            <a:r>
              <a:rPr sz="1800" spc="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concerning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memory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resource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allocation</a:t>
            </a:r>
            <a:r>
              <a:rPr sz="1800" spc="-1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release.</a:t>
            </a:r>
            <a:r>
              <a:rPr lang="en-US" sz="1800" spc="-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In C++,from C++11 on,smart pointer like share_ptr,unique_ptr,weak_ptr are used.</a:t>
            </a:r>
            <a:endParaRPr lang="zh-CN" altLang="en-US" sz="1800" spc="-45" dirty="0">
              <a:solidFill>
                <a:srgbClr val="252525"/>
              </a:solidFill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7144511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9000" y="165100"/>
            <a:ext cx="9918700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Summary: Basic</a:t>
            </a:r>
            <a:r>
              <a:rPr spc="10" dirty="0"/>
              <a:t> </a:t>
            </a:r>
            <a:r>
              <a:rPr spc="-5" dirty="0"/>
              <a:t>Concepts</a:t>
            </a:r>
            <a:endParaRPr spc="-5" dirty="0"/>
          </a:p>
        </p:txBody>
      </p:sp>
      <p:sp>
        <p:nvSpPr>
          <p:cNvPr id="7" name="object 7"/>
          <p:cNvSpPr/>
          <p:nvPr/>
        </p:nvSpPr>
        <p:spPr>
          <a:xfrm>
            <a:off x="704087" y="1362455"/>
            <a:ext cx="11099292" cy="3637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97432" y="1473200"/>
            <a:ext cx="10732770" cy="33502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Hierarchy</a:t>
            </a:r>
            <a:r>
              <a:rPr sz="20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20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abstraction</a:t>
            </a:r>
            <a:r>
              <a:rPr sz="2000" spc="-1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20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control</a:t>
            </a:r>
            <a:endParaRPr sz="20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</a:pPr>
            <a:endParaRPr sz="2400" dirty="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600"/>
              </a:spcBef>
              <a:tabLst>
                <a:tab pos="355600" algn="l"/>
              </a:tabLst>
            </a:pPr>
            <a:r>
              <a:rPr sz="1800" spc="34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	</a:t>
            </a:r>
            <a:r>
              <a:rPr sz="1800" spc="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Modern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electronic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computers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execute</a:t>
            </a:r>
            <a:r>
              <a:rPr sz="18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binary</a:t>
            </a:r>
            <a:r>
              <a:rPr sz="18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machine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code.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355600" marR="76200" indent="-343535">
              <a:lnSpc>
                <a:spcPct val="100000"/>
              </a:lnSpc>
              <a:spcBef>
                <a:spcPts val="1035"/>
              </a:spcBef>
              <a:tabLst>
                <a:tab pos="355600" algn="l"/>
              </a:tabLst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	</a:t>
            </a:r>
            <a:r>
              <a:rPr sz="18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Any</a:t>
            </a:r>
            <a:r>
              <a:rPr sz="18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higher-level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language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code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needs</a:t>
            </a:r>
            <a:r>
              <a:rPr sz="1800" spc="-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be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translated</a:t>
            </a:r>
            <a:r>
              <a:rPr sz="1800" spc="-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into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assembly/machine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language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to  </a:t>
            </a:r>
            <a:r>
              <a:rPr sz="18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run </a:t>
            </a:r>
            <a:r>
              <a:rPr sz="1800" spc="-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(e.g., </a:t>
            </a:r>
            <a:r>
              <a:rPr sz="1800" spc="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compiled, </a:t>
            </a:r>
            <a:r>
              <a:rPr sz="1800" spc="-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or</a:t>
            </a:r>
            <a:r>
              <a:rPr sz="1800" spc="-3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interpreted).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  <a:tabLst>
                <a:tab pos="355600" algn="l"/>
              </a:tabLst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	</a:t>
            </a:r>
            <a:r>
              <a:rPr sz="18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lower</a:t>
            </a:r>
            <a:r>
              <a:rPr sz="18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8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level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we</a:t>
            </a:r>
            <a:r>
              <a:rPr sz="1800" spc="-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program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at,</a:t>
            </a:r>
            <a:r>
              <a:rPr sz="18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more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platform-dependent</a:t>
            </a:r>
            <a:r>
              <a:rPr sz="1800" spc="-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our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code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is.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  <a:tabLst>
                <a:tab pos="355600" algn="l"/>
              </a:tabLst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	</a:t>
            </a:r>
            <a:r>
              <a:rPr sz="1800" spc="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Machine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code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is</a:t>
            </a:r>
            <a:r>
              <a:rPr sz="18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specific</a:t>
            </a:r>
            <a:r>
              <a:rPr sz="1800" spc="-1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particular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hardware</a:t>
            </a:r>
            <a:r>
              <a:rPr sz="1800" spc="-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platform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(e.g.,</a:t>
            </a:r>
            <a:r>
              <a:rPr sz="1800" spc="-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Intel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x86,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ARM,</a:t>
            </a:r>
            <a:r>
              <a:rPr sz="1800" spc="-1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AMD64,</a:t>
            </a:r>
            <a:r>
              <a:rPr sz="18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etc.)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355600" marR="186690" indent="-343535">
              <a:lnSpc>
                <a:spcPct val="100000"/>
              </a:lnSpc>
              <a:spcBef>
                <a:spcPts val="1035"/>
              </a:spcBef>
              <a:tabLst>
                <a:tab pos="355600" algn="l"/>
              </a:tabLst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	</a:t>
            </a:r>
            <a:r>
              <a:rPr sz="18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Physical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resources</a:t>
            </a:r>
            <a:r>
              <a:rPr sz="18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(e.g.</a:t>
            </a:r>
            <a:r>
              <a:rPr sz="1800" spc="-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hard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disk)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are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800" spc="-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basis</a:t>
            </a:r>
            <a:r>
              <a:rPr sz="18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for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virtual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resources</a:t>
            </a:r>
            <a:r>
              <a:rPr sz="18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(e.g.</a:t>
            </a:r>
            <a:r>
              <a:rPr sz="18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file</a:t>
            </a:r>
            <a:r>
              <a:rPr sz="18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system</a:t>
            </a:r>
            <a:r>
              <a:rPr sz="18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space)  </a:t>
            </a:r>
            <a:r>
              <a:rPr sz="18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that </a:t>
            </a:r>
            <a:r>
              <a:rPr sz="1800" spc="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we </a:t>
            </a:r>
            <a:r>
              <a:rPr sz="1800" spc="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need</a:t>
            </a:r>
            <a:r>
              <a:rPr sz="1800" spc="-459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to </a:t>
            </a:r>
            <a:r>
              <a:rPr sz="18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run </a:t>
            </a:r>
            <a:r>
              <a:rPr sz="1800" spc="-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programs.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7184135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9000" y="165100"/>
            <a:ext cx="9370695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Basic </a:t>
            </a:r>
            <a:r>
              <a:rPr spc="-5" dirty="0"/>
              <a:t>Coding</a:t>
            </a:r>
            <a:r>
              <a:rPr spc="10" dirty="0"/>
              <a:t> </a:t>
            </a:r>
            <a:r>
              <a:rPr spc="-5" dirty="0"/>
              <a:t>Conventions</a:t>
            </a:r>
            <a:endParaRPr spc="-5" dirty="0"/>
          </a:p>
        </p:txBody>
      </p:sp>
      <p:sp>
        <p:nvSpPr>
          <p:cNvPr id="7" name="object 7"/>
          <p:cNvSpPr/>
          <p:nvPr/>
        </p:nvSpPr>
        <p:spPr>
          <a:xfrm>
            <a:off x="704087" y="1362455"/>
            <a:ext cx="10738104" cy="14676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97737" y="1474724"/>
            <a:ext cx="10371455" cy="11779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Block </a:t>
            </a:r>
            <a:r>
              <a:rPr sz="2000" b="1" i="1" spc="-19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2000" b="1" i="1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b="1" i="1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code</a:t>
            </a:r>
            <a:endParaRPr sz="20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</a:pPr>
            <a:endParaRPr sz="2400" dirty="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590"/>
              </a:spcBef>
            </a:pPr>
            <a:r>
              <a:rPr sz="1800" spc="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block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code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contains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one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or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more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program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instructions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is</a:t>
            </a:r>
            <a:r>
              <a:rPr sz="18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enclosed</a:t>
            </a:r>
            <a:r>
              <a:rPr sz="18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by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curly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brackets: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9244" y="3598164"/>
            <a:ext cx="3782695" cy="147701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1841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45"/>
              </a:spcBef>
            </a:pPr>
            <a:r>
              <a:rPr sz="1800" dirty="0">
                <a:latin typeface="Courier New" panose="02070309020205020404"/>
                <a:cs typeface="Courier New" panose="02070309020205020404"/>
              </a:rPr>
              <a:t>{</a:t>
            </a:r>
            <a:endParaRPr sz="1800" dirty="0">
              <a:latin typeface="Courier New" panose="02070309020205020404"/>
              <a:cs typeface="Courier New" panose="02070309020205020404"/>
            </a:endParaRPr>
          </a:p>
          <a:p>
            <a:pPr marL="492760" marR="551180" algn="just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Courier New" panose="02070309020205020404"/>
                <a:cs typeface="Courier New" panose="02070309020205020404"/>
              </a:rPr>
              <a:t>program instruction;  program instruction;  program</a:t>
            </a:r>
            <a:r>
              <a:rPr sz="1800" spc="-8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10" dirty="0">
                <a:latin typeface="Courier New" panose="02070309020205020404"/>
                <a:cs typeface="Courier New" panose="02070309020205020404"/>
              </a:rPr>
              <a:t>instruction;</a:t>
            </a:r>
            <a:endParaRPr sz="1800" dirty="0">
              <a:latin typeface="Courier New" panose="02070309020205020404"/>
              <a:cs typeface="Courier New" panose="02070309020205020404"/>
            </a:endParaRPr>
          </a:p>
          <a:p>
            <a:pPr marL="92075">
              <a:lnSpc>
                <a:spcPct val="100000"/>
              </a:lnSpc>
            </a:pPr>
            <a:r>
              <a:rPr sz="1800" dirty="0">
                <a:latin typeface="Courier New" panose="02070309020205020404"/>
                <a:cs typeface="Courier New" panose="02070309020205020404"/>
              </a:rPr>
              <a:t>}</a:t>
            </a:r>
            <a:endParaRPr sz="1800" dirty="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7184135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9000" y="165100"/>
            <a:ext cx="8664575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Basic </a:t>
            </a:r>
            <a:r>
              <a:rPr spc="-5" dirty="0"/>
              <a:t>Coding</a:t>
            </a:r>
            <a:r>
              <a:rPr spc="10" dirty="0"/>
              <a:t> </a:t>
            </a:r>
            <a:r>
              <a:rPr spc="-5" dirty="0"/>
              <a:t>Conventions</a:t>
            </a:r>
            <a:endParaRPr spc="-5" dirty="0"/>
          </a:p>
        </p:txBody>
      </p:sp>
      <p:sp>
        <p:nvSpPr>
          <p:cNvPr id="7" name="object 7"/>
          <p:cNvSpPr/>
          <p:nvPr/>
        </p:nvSpPr>
        <p:spPr>
          <a:xfrm>
            <a:off x="704087" y="1362455"/>
            <a:ext cx="10738104" cy="14676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97737" y="1474724"/>
            <a:ext cx="10371455" cy="11779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Block </a:t>
            </a:r>
            <a:r>
              <a:rPr sz="2000" b="1" i="1" spc="-19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2000" b="1" i="1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b="1" i="1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code</a:t>
            </a:r>
            <a:endParaRPr sz="20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</a:pPr>
            <a:endParaRPr sz="2400" dirty="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590"/>
              </a:spcBef>
            </a:pPr>
            <a:r>
              <a:rPr sz="1800" spc="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block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code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contains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one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or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more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program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instructions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is</a:t>
            </a:r>
            <a:r>
              <a:rPr sz="18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enclosed</a:t>
            </a:r>
            <a:r>
              <a:rPr sz="18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by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curly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brackets: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94934" y="3957573"/>
            <a:ext cx="31426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7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Open </a:t>
            </a:r>
            <a:r>
              <a:rPr sz="1800" spc="-3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brackets </a:t>
            </a:r>
            <a:r>
              <a:rPr sz="1800" spc="5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need </a:t>
            </a:r>
            <a:r>
              <a:rPr sz="1800" spc="-1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to </a:t>
            </a:r>
            <a:r>
              <a:rPr sz="1800" spc="9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be  </a:t>
            </a:r>
            <a:r>
              <a:rPr sz="1800" spc="-5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"closed" </a:t>
            </a:r>
            <a:r>
              <a:rPr sz="1800" spc="-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when </a:t>
            </a:r>
            <a:r>
              <a:rPr sz="1800" spc="14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484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2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block </a:t>
            </a:r>
            <a:r>
              <a:rPr sz="1800" spc="-5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ends.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09244" y="3598164"/>
            <a:ext cx="3782695" cy="1477010"/>
          </a:xfrm>
          <a:custGeom>
            <a:avLst/>
            <a:gdLst/>
            <a:ahLst/>
            <a:cxnLst/>
            <a:rect l="l" t="t" r="r" b="b"/>
            <a:pathLst>
              <a:path w="3782695" h="1477010">
                <a:moveTo>
                  <a:pt x="3782567" y="0"/>
                </a:moveTo>
                <a:lnTo>
                  <a:pt x="0" y="0"/>
                </a:lnTo>
                <a:lnTo>
                  <a:pt x="0" y="1476756"/>
                </a:lnTo>
                <a:lnTo>
                  <a:pt x="3782567" y="1476756"/>
                </a:lnTo>
                <a:lnTo>
                  <a:pt x="3782567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809244" y="3598164"/>
            <a:ext cx="3782695" cy="147701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45"/>
              </a:spcBef>
            </a:pPr>
            <a:r>
              <a:rPr sz="1800" dirty="0">
                <a:latin typeface="Courier New" panose="02070309020205020404"/>
                <a:cs typeface="Courier New" panose="02070309020205020404"/>
              </a:rPr>
              <a:t>{</a:t>
            </a:r>
            <a:endParaRPr sz="1800" dirty="0">
              <a:latin typeface="Courier New" panose="02070309020205020404"/>
              <a:cs typeface="Courier New" panose="02070309020205020404"/>
            </a:endParaRPr>
          </a:p>
          <a:p>
            <a:pPr marL="492760" marR="551180" algn="just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Courier New" panose="02070309020205020404"/>
                <a:cs typeface="Courier New" panose="02070309020205020404"/>
              </a:rPr>
              <a:t>program instruction;  program instruction;  program</a:t>
            </a:r>
            <a:r>
              <a:rPr sz="1800" spc="-8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10" dirty="0">
                <a:latin typeface="Courier New" panose="02070309020205020404"/>
                <a:cs typeface="Courier New" panose="02070309020205020404"/>
              </a:rPr>
              <a:t>instruction;</a:t>
            </a:r>
            <a:endParaRPr sz="1800" dirty="0">
              <a:latin typeface="Courier New" panose="02070309020205020404"/>
              <a:cs typeface="Courier New" panose="02070309020205020404"/>
            </a:endParaRPr>
          </a:p>
          <a:p>
            <a:pPr marL="92075">
              <a:lnSpc>
                <a:spcPct val="100000"/>
              </a:lnSpc>
            </a:pPr>
            <a:r>
              <a:rPr sz="1800" dirty="0">
                <a:latin typeface="Courier New" panose="02070309020205020404"/>
                <a:cs typeface="Courier New" panose="02070309020205020404"/>
              </a:rPr>
              <a:t>}</a:t>
            </a:r>
            <a:endParaRPr sz="1800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09244" y="3584447"/>
            <a:ext cx="330835" cy="1447800"/>
          </a:xfrm>
          <a:custGeom>
            <a:avLst/>
            <a:gdLst/>
            <a:ahLst/>
            <a:cxnLst/>
            <a:rect l="l" t="t" r="r" b="b"/>
            <a:pathLst>
              <a:path w="330834" h="1447800">
                <a:moveTo>
                  <a:pt x="0" y="228600"/>
                </a:moveTo>
                <a:lnTo>
                  <a:pt x="4366" y="176188"/>
                </a:lnTo>
                <a:lnTo>
                  <a:pt x="16806" y="128073"/>
                </a:lnTo>
                <a:lnTo>
                  <a:pt x="36325" y="85628"/>
                </a:lnTo>
                <a:lnTo>
                  <a:pt x="61932" y="50225"/>
                </a:lnTo>
                <a:lnTo>
                  <a:pt x="92634" y="23237"/>
                </a:lnTo>
                <a:lnTo>
                  <a:pt x="127438" y="6038"/>
                </a:lnTo>
                <a:lnTo>
                  <a:pt x="165353" y="0"/>
                </a:lnTo>
                <a:lnTo>
                  <a:pt x="203269" y="6038"/>
                </a:lnTo>
                <a:lnTo>
                  <a:pt x="238073" y="23237"/>
                </a:lnTo>
                <a:lnTo>
                  <a:pt x="268775" y="50225"/>
                </a:lnTo>
                <a:lnTo>
                  <a:pt x="294382" y="85628"/>
                </a:lnTo>
                <a:lnTo>
                  <a:pt x="313901" y="128073"/>
                </a:lnTo>
                <a:lnTo>
                  <a:pt x="326341" y="176188"/>
                </a:lnTo>
                <a:lnTo>
                  <a:pt x="330708" y="228600"/>
                </a:lnTo>
                <a:lnTo>
                  <a:pt x="326341" y="281011"/>
                </a:lnTo>
                <a:lnTo>
                  <a:pt x="313901" y="329126"/>
                </a:lnTo>
                <a:lnTo>
                  <a:pt x="294382" y="371571"/>
                </a:lnTo>
                <a:lnTo>
                  <a:pt x="268775" y="406974"/>
                </a:lnTo>
                <a:lnTo>
                  <a:pt x="238073" y="433962"/>
                </a:lnTo>
                <a:lnTo>
                  <a:pt x="203269" y="451161"/>
                </a:lnTo>
                <a:lnTo>
                  <a:pt x="165353" y="457200"/>
                </a:lnTo>
                <a:lnTo>
                  <a:pt x="127438" y="451161"/>
                </a:lnTo>
                <a:lnTo>
                  <a:pt x="92634" y="433962"/>
                </a:lnTo>
                <a:lnTo>
                  <a:pt x="61932" y="406974"/>
                </a:lnTo>
                <a:lnTo>
                  <a:pt x="36325" y="371571"/>
                </a:lnTo>
                <a:lnTo>
                  <a:pt x="16806" y="329126"/>
                </a:lnTo>
                <a:lnTo>
                  <a:pt x="4366" y="281011"/>
                </a:lnTo>
                <a:lnTo>
                  <a:pt x="0" y="228600"/>
                </a:lnTo>
                <a:close/>
              </a:path>
              <a:path w="330834" h="1447800">
                <a:moveTo>
                  <a:pt x="0" y="1219200"/>
                </a:moveTo>
                <a:lnTo>
                  <a:pt x="4366" y="1166788"/>
                </a:lnTo>
                <a:lnTo>
                  <a:pt x="16806" y="1118673"/>
                </a:lnTo>
                <a:lnTo>
                  <a:pt x="36325" y="1076228"/>
                </a:lnTo>
                <a:lnTo>
                  <a:pt x="61932" y="1040825"/>
                </a:lnTo>
                <a:lnTo>
                  <a:pt x="92634" y="1013837"/>
                </a:lnTo>
                <a:lnTo>
                  <a:pt x="127438" y="996638"/>
                </a:lnTo>
                <a:lnTo>
                  <a:pt x="165353" y="990600"/>
                </a:lnTo>
                <a:lnTo>
                  <a:pt x="203269" y="996638"/>
                </a:lnTo>
                <a:lnTo>
                  <a:pt x="238073" y="1013837"/>
                </a:lnTo>
                <a:lnTo>
                  <a:pt x="268775" y="1040825"/>
                </a:lnTo>
                <a:lnTo>
                  <a:pt x="294382" y="1076228"/>
                </a:lnTo>
                <a:lnTo>
                  <a:pt x="313901" y="1118673"/>
                </a:lnTo>
                <a:lnTo>
                  <a:pt x="326341" y="1166788"/>
                </a:lnTo>
                <a:lnTo>
                  <a:pt x="330708" y="1219200"/>
                </a:lnTo>
                <a:lnTo>
                  <a:pt x="326341" y="1271611"/>
                </a:lnTo>
                <a:lnTo>
                  <a:pt x="313901" y="1319726"/>
                </a:lnTo>
                <a:lnTo>
                  <a:pt x="294382" y="1362171"/>
                </a:lnTo>
                <a:lnTo>
                  <a:pt x="268775" y="1397574"/>
                </a:lnTo>
                <a:lnTo>
                  <a:pt x="238073" y="1424562"/>
                </a:lnTo>
                <a:lnTo>
                  <a:pt x="203269" y="1441761"/>
                </a:lnTo>
                <a:lnTo>
                  <a:pt x="165353" y="1447800"/>
                </a:lnTo>
                <a:lnTo>
                  <a:pt x="127438" y="1441761"/>
                </a:lnTo>
                <a:lnTo>
                  <a:pt x="92634" y="1424562"/>
                </a:lnTo>
                <a:lnTo>
                  <a:pt x="61932" y="1397574"/>
                </a:lnTo>
                <a:lnTo>
                  <a:pt x="36325" y="1362171"/>
                </a:lnTo>
                <a:lnTo>
                  <a:pt x="16806" y="1319726"/>
                </a:lnTo>
                <a:lnTo>
                  <a:pt x="4366" y="1271611"/>
                </a:lnTo>
                <a:lnTo>
                  <a:pt x="0" y="1219200"/>
                </a:lnTo>
                <a:close/>
              </a:path>
            </a:pathLst>
          </a:custGeom>
          <a:ln w="1524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7184135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9000" y="165100"/>
            <a:ext cx="9045575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Basic </a:t>
            </a:r>
            <a:r>
              <a:rPr spc="-5" dirty="0"/>
              <a:t>Coding</a:t>
            </a:r>
            <a:r>
              <a:rPr spc="10" dirty="0"/>
              <a:t> </a:t>
            </a:r>
            <a:r>
              <a:rPr spc="-5" dirty="0"/>
              <a:t>Conventions</a:t>
            </a:r>
            <a:endParaRPr spc="-5" dirty="0"/>
          </a:p>
        </p:txBody>
      </p:sp>
      <p:sp>
        <p:nvSpPr>
          <p:cNvPr id="7" name="object 7"/>
          <p:cNvSpPr/>
          <p:nvPr/>
        </p:nvSpPr>
        <p:spPr>
          <a:xfrm>
            <a:off x="704087" y="1362455"/>
            <a:ext cx="10738104" cy="14676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97737" y="1474724"/>
            <a:ext cx="10371455" cy="11779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Block </a:t>
            </a:r>
            <a:r>
              <a:rPr sz="2000" b="1" i="1" spc="-19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2000" b="1" i="1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b="1" i="1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code</a:t>
            </a:r>
            <a:endParaRPr sz="20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</a:pPr>
            <a:endParaRPr sz="2400" dirty="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590"/>
              </a:spcBef>
            </a:pPr>
            <a:r>
              <a:rPr sz="1800" spc="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block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code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contains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one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or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more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program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instructions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is</a:t>
            </a:r>
            <a:r>
              <a:rPr sz="18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enclosed</a:t>
            </a:r>
            <a:r>
              <a:rPr sz="18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by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curly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brackets: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8898" y="5965952"/>
            <a:ext cx="61652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Instructions</a:t>
            </a:r>
            <a:r>
              <a:rPr sz="1800" spc="-12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7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within</a:t>
            </a:r>
            <a:r>
              <a:rPr sz="1800" spc="-13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5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14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2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block</a:t>
            </a:r>
            <a:r>
              <a:rPr sz="1800" spc="-14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800" spc="-15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2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code</a:t>
            </a:r>
            <a:r>
              <a:rPr sz="1800" spc="-12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are</a:t>
            </a:r>
            <a:r>
              <a:rPr sz="1800" spc="-14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usually</a:t>
            </a:r>
            <a:r>
              <a:rPr sz="1800" spc="-13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indented.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52500" y="5460491"/>
            <a:ext cx="0" cy="355600"/>
          </a:xfrm>
          <a:custGeom>
            <a:avLst/>
            <a:gdLst/>
            <a:ahLst/>
            <a:cxnLst/>
            <a:rect l="l" t="t" r="r" b="b"/>
            <a:pathLst>
              <a:path h="355600">
                <a:moveTo>
                  <a:pt x="0" y="0"/>
                </a:moveTo>
                <a:lnTo>
                  <a:pt x="0" y="355600"/>
                </a:lnTo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1290827" y="5105400"/>
            <a:ext cx="0" cy="711200"/>
          </a:xfrm>
          <a:custGeom>
            <a:avLst/>
            <a:gdLst/>
            <a:ahLst/>
            <a:cxnLst/>
            <a:rect l="l" t="t" r="r" b="b"/>
            <a:pathLst>
              <a:path h="711200">
                <a:moveTo>
                  <a:pt x="0" y="0"/>
                </a:moveTo>
                <a:lnTo>
                  <a:pt x="0" y="711200"/>
                </a:lnTo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809244" y="3592067"/>
            <a:ext cx="3782695" cy="147701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1905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0"/>
              </a:spcBef>
            </a:pPr>
            <a:r>
              <a:rPr sz="1800" dirty="0">
                <a:latin typeface="Courier New" panose="02070309020205020404"/>
                <a:cs typeface="Courier New" panose="02070309020205020404"/>
              </a:rPr>
              <a:t>{</a:t>
            </a:r>
            <a:endParaRPr sz="1800" dirty="0">
              <a:latin typeface="Courier New" panose="02070309020205020404"/>
              <a:cs typeface="Courier New" panose="02070309020205020404"/>
            </a:endParaRPr>
          </a:p>
          <a:p>
            <a:pPr marL="492760" marR="551180" algn="just">
              <a:lnSpc>
                <a:spcPct val="100000"/>
              </a:lnSpc>
            </a:pPr>
            <a:r>
              <a:rPr sz="1800" spc="-10" dirty="0">
                <a:latin typeface="Courier New" panose="02070309020205020404"/>
                <a:cs typeface="Courier New" panose="02070309020205020404"/>
              </a:rPr>
              <a:t>program instruction;  program instruction;  program</a:t>
            </a:r>
            <a:r>
              <a:rPr sz="1800" spc="-8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10" dirty="0">
                <a:latin typeface="Courier New" panose="02070309020205020404"/>
                <a:cs typeface="Courier New" panose="02070309020205020404"/>
              </a:rPr>
              <a:t>instruction;</a:t>
            </a:r>
            <a:endParaRPr sz="1800" dirty="0">
              <a:latin typeface="Courier New" panose="02070309020205020404"/>
              <a:cs typeface="Courier New" panose="02070309020205020404"/>
            </a:endParaRPr>
          </a:p>
          <a:p>
            <a:pPr marL="92075">
              <a:lnSpc>
                <a:spcPct val="100000"/>
              </a:lnSpc>
            </a:pPr>
            <a:r>
              <a:rPr sz="1800" dirty="0">
                <a:latin typeface="Courier New" panose="02070309020205020404"/>
                <a:cs typeface="Courier New" panose="02070309020205020404"/>
              </a:rPr>
              <a:t>}</a:t>
            </a:r>
            <a:endParaRPr sz="1800" dirty="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0"/>
            <a:ext cx="12201525" cy="1177290"/>
            <a:chOff x="-4762" y="0"/>
            <a:chExt cx="12201525" cy="117729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7331964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9000" y="165100"/>
            <a:ext cx="9413875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Basic </a:t>
            </a:r>
            <a:r>
              <a:rPr spc="-5" dirty="0"/>
              <a:t>Coding</a:t>
            </a:r>
            <a:r>
              <a:rPr spc="10" dirty="0"/>
              <a:t> </a:t>
            </a:r>
            <a:r>
              <a:rPr spc="-5" dirty="0"/>
              <a:t>Conventions</a:t>
            </a:r>
            <a:endParaRPr spc="-5" dirty="0"/>
          </a:p>
        </p:txBody>
      </p:sp>
      <p:grpSp>
        <p:nvGrpSpPr>
          <p:cNvPr id="7" name="object 7"/>
          <p:cNvGrpSpPr/>
          <p:nvPr/>
        </p:nvGrpSpPr>
        <p:grpSpPr>
          <a:xfrm>
            <a:off x="805180" y="1169035"/>
            <a:ext cx="5227320" cy="5659120"/>
            <a:chOff x="734568" y="1199388"/>
            <a:chExt cx="4909185" cy="5659120"/>
          </a:xfrm>
        </p:grpSpPr>
        <p:sp>
          <p:nvSpPr>
            <p:cNvPr id="8" name="object 8"/>
            <p:cNvSpPr/>
            <p:nvPr/>
          </p:nvSpPr>
          <p:spPr>
            <a:xfrm>
              <a:off x="765048" y="1214629"/>
              <a:ext cx="4878324" cy="56159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734568" y="1199388"/>
              <a:ext cx="4322063" cy="56586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818388" y="1267968"/>
              <a:ext cx="4776470" cy="5514340"/>
            </a:xfrm>
            <a:custGeom>
              <a:avLst/>
              <a:gdLst/>
              <a:ahLst/>
              <a:cxnLst/>
              <a:rect l="l" t="t" r="r" b="b"/>
              <a:pathLst>
                <a:path w="4776470" h="5514340">
                  <a:moveTo>
                    <a:pt x="4776216" y="0"/>
                  </a:moveTo>
                  <a:lnTo>
                    <a:pt x="0" y="0"/>
                  </a:lnTo>
                  <a:lnTo>
                    <a:pt x="0" y="5513832"/>
                  </a:lnTo>
                  <a:lnTo>
                    <a:pt x="4776216" y="5513832"/>
                  </a:lnTo>
                  <a:lnTo>
                    <a:pt x="47762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97737" y="1152423"/>
            <a:ext cx="5045863" cy="56129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8460" marR="1413510" indent="-366395">
              <a:lnSpc>
                <a:spcPct val="151000"/>
              </a:lnSpc>
              <a:spcBef>
                <a:spcPts val="100"/>
              </a:spcBef>
            </a:pPr>
            <a:r>
              <a:rPr sz="1600" spc="-5" dirty="0">
                <a:solidFill>
                  <a:srgbClr val="252525"/>
                </a:solidFill>
                <a:latin typeface="Courier New" panose="02070309020205020404"/>
                <a:cs typeface="Courier New" panose="02070309020205020404"/>
              </a:rPr>
              <a:t>function someName() { </a:t>
            </a:r>
            <a:endParaRPr sz="1600" spc="-5" dirty="0">
              <a:solidFill>
                <a:srgbClr val="252525"/>
              </a:solidFill>
              <a:latin typeface="Courier New" panose="02070309020205020404"/>
              <a:cs typeface="Courier New" panose="02070309020205020404"/>
            </a:endParaRPr>
          </a:p>
          <a:p>
            <a:pPr marL="378460" marR="1413510" indent="-366395">
              <a:lnSpc>
                <a:spcPct val="151000"/>
              </a:lnSpc>
              <a:spcBef>
                <a:spcPts val="100"/>
              </a:spcBef>
            </a:pPr>
            <a:r>
              <a:rPr sz="1600" spc="-5" dirty="0">
                <a:solidFill>
                  <a:srgbClr val="252525"/>
                </a:solidFill>
                <a:latin typeface="Courier New" panose="02070309020205020404"/>
                <a:cs typeface="Courier New" panose="02070309020205020404"/>
              </a:rPr>
              <a:t>       variable</a:t>
            </a:r>
            <a:r>
              <a:rPr sz="1600" dirty="0">
                <a:solidFill>
                  <a:srgbClr val="2525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10" dirty="0">
                <a:solidFill>
                  <a:srgbClr val="252525"/>
                </a:solidFill>
                <a:latin typeface="Courier New" panose="02070309020205020404"/>
                <a:cs typeface="Courier New" panose="02070309020205020404"/>
              </a:rPr>
              <a:t>x;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812800" marR="737235" indent="-434340">
              <a:lnSpc>
                <a:spcPct val="151000"/>
              </a:lnSpc>
            </a:pPr>
            <a:r>
              <a:rPr sz="1600" spc="-5" dirty="0">
                <a:solidFill>
                  <a:srgbClr val="252525"/>
                </a:solidFill>
                <a:latin typeface="Courier New" panose="02070309020205020404"/>
                <a:cs typeface="Courier New" panose="02070309020205020404"/>
              </a:rPr>
              <a:t>    control</a:t>
            </a:r>
            <a:r>
              <a:rPr lang="en-US" sz="1600" spc="-5" dirty="0">
                <a:solidFill>
                  <a:srgbClr val="2525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252525"/>
                </a:solidFill>
                <a:latin typeface="Courier New" panose="02070309020205020404"/>
                <a:cs typeface="Courier New" panose="02070309020205020404"/>
              </a:rPr>
              <a:t>structure(){</a:t>
            </a:r>
            <a:endParaRPr sz="1600" spc="-5" dirty="0">
              <a:solidFill>
                <a:srgbClr val="252525"/>
              </a:solidFill>
              <a:latin typeface="Courier New" panose="02070309020205020404"/>
              <a:cs typeface="Courier New" panose="02070309020205020404"/>
            </a:endParaRPr>
          </a:p>
          <a:p>
            <a:pPr marL="812800" marR="737235" indent="-434340">
              <a:lnSpc>
                <a:spcPct val="151000"/>
              </a:lnSpc>
            </a:pPr>
            <a:r>
              <a:rPr sz="1600" spc="-5" dirty="0">
                <a:solidFill>
                  <a:srgbClr val="252525"/>
                </a:solidFill>
                <a:latin typeface="Courier New" panose="02070309020205020404"/>
                <a:cs typeface="Courier New" panose="02070309020205020404"/>
              </a:rPr>
              <a:t>        program</a:t>
            </a:r>
            <a:r>
              <a:rPr sz="1600" spc="-55" dirty="0">
                <a:solidFill>
                  <a:srgbClr val="2525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252525"/>
                </a:solidFill>
                <a:latin typeface="Courier New" panose="02070309020205020404"/>
                <a:cs typeface="Courier New" panose="02070309020205020404"/>
              </a:rPr>
              <a:t>instruction;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413385">
              <a:lnSpc>
                <a:spcPct val="100000"/>
              </a:lnSpc>
              <a:spcBef>
                <a:spcPts val="985"/>
              </a:spcBef>
            </a:pPr>
            <a:r>
              <a:rPr sz="1600" spc="-5" dirty="0">
                <a:solidFill>
                  <a:srgbClr val="252525"/>
                </a:solidFill>
                <a:latin typeface="Courier New" panose="02070309020205020404"/>
                <a:cs typeface="Courier New" panose="02070309020205020404"/>
              </a:rPr>
              <a:t>    }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378460" marR="1049655" indent="34925">
              <a:lnSpc>
                <a:spcPct val="151000"/>
              </a:lnSpc>
            </a:pPr>
            <a:r>
              <a:rPr sz="1600" spc="-5" dirty="0">
                <a:solidFill>
                  <a:srgbClr val="252525"/>
                </a:solidFill>
                <a:latin typeface="Courier New" panose="02070309020205020404"/>
                <a:cs typeface="Courier New" panose="02070309020205020404"/>
              </a:rPr>
              <a:t>    program instruction; </a:t>
            </a:r>
            <a:endParaRPr sz="1600" spc="-5" dirty="0">
              <a:solidFill>
                <a:srgbClr val="252525"/>
              </a:solidFill>
              <a:latin typeface="Courier New" panose="02070309020205020404"/>
              <a:cs typeface="Courier New" panose="02070309020205020404"/>
            </a:endParaRPr>
          </a:p>
          <a:p>
            <a:pPr marL="378460" marR="1049655" indent="34925">
              <a:lnSpc>
                <a:spcPct val="151000"/>
              </a:lnSpc>
            </a:pPr>
            <a:r>
              <a:rPr sz="1600" spc="-5" dirty="0">
                <a:solidFill>
                  <a:srgbClr val="252525"/>
                </a:solidFill>
                <a:latin typeface="Courier New" panose="02070309020205020404"/>
                <a:cs typeface="Courier New" panose="02070309020205020404"/>
              </a:rPr>
              <a:t>    control structure()</a:t>
            </a:r>
            <a:r>
              <a:rPr sz="1600" spc="-45" dirty="0">
                <a:solidFill>
                  <a:srgbClr val="2525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252525"/>
                </a:solidFill>
                <a:latin typeface="Courier New" panose="02070309020205020404"/>
                <a:cs typeface="Courier New" panose="02070309020205020404"/>
              </a:rPr>
              <a:t>{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812800" marR="592455">
              <a:lnSpc>
                <a:spcPct val="151000"/>
              </a:lnSpc>
            </a:pPr>
            <a:r>
              <a:rPr sz="1600" spc="-5" dirty="0">
                <a:solidFill>
                  <a:srgbClr val="252525"/>
                </a:solidFill>
                <a:latin typeface="Courier New" panose="02070309020205020404"/>
                <a:cs typeface="Courier New" panose="02070309020205020404"/>
              </a:rPr>
              <a:t>    program instruction; </a:t>
            </a:r>
            <a:endParaRPr sz="1600" spc="-5" dirty="0">
              <a:solidFill>
                <a:srgbClr val="252525"/>
              </a:solidFill>
              <a:latin typeface="Courier New" panose="02070309020205020404"/>
              <a:cs typeface="Courier New" panose="02070309020205020404"/>
            </a:endParaRPr>
          </a:p>
          <a:p>
            <a:pPr marL="812800" marR="592455">
              <a:lnSpc>
                <a:spcPct val="151000"/>
              </a:lnSpc>
            </a:pPr>
            <a:r>
              <a:rPr sz="1600" spc="-5" dirty="0">
                <a:solidFill>
                  <a:srgbClr val="252525"/>
                </a:solidFill>
                <a:latin typeface="Courier New" panose="02070309020205020404"/>
                <a:cs typeface="Courier New" panose="02070309020205020404"/>
              </a:rPr>
              <a:t>    program instruction;       </a:t>
            </a:r>
            <a:endParaRPr sz="1600" spc="-5" dirty="0">
              <a:solidFill>
                <a:srgbClr val="252525"/>
              </a:solidFill>
              <a:latin typeface="Courier New" panose="02070309020205020404"/>
              <a:cs typeface="Courier New" panose="02070309020205020404"/>
            </a:endParaRPr>
          </a:p>
          <a:p>
            <a:pPr marL="812800" marR="592455">
              <a:lnSpc>
                <a:spcPct val="151000"/>
              </a:lnSpc>
            </a:pPr>
            <a:r>
              <a:rPr sz="1600" spc="-5" dirty="0">
                <a:solidFill>
                  <a:srgbClr val="252525"/>
                </a:solidFill>
                <a:latin typeface="Courier New" panose="02070309020205020404"/>
                <a:cs typeface="Courier New" panose="02070309020205020404"/>
              </a:rPr>
              <a:t>    control structure()</a:t>
            </a:r>
            <a:r>
              <a:rPr sz="1600" spc="-40" dirty="0">
                <a:solidFill>
                  <a:srgbClr val="2525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252525"/>
                </a:solidFill>
                <a:latin typeface="Courier New" panose="02070309020205020404"/>
                <a:cs typeface="Courier New" panose="02070309020205020404"/>
              </a:rPr>
              <a:t>{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1544320" marR="5080">
              <a:lnSpc>
                <a:spcPct val="151000"/>
              </a:lnSpc>
            </a:pPr>
            <a:r>
              <a:rPr lang="en-US" sz="1600" spc="-5" dirty="0">
                <a:solidFill>
                  <a:srgbClr val="252525"/>
                </a:solidFill>
                <a:latin typeface="Courier New" panose="02070309020205020404"/>
                <a:cs typeface="Courier New" panose="02070309020205020404"/>
              </a:rPr>
              <a:t>  </a:t>
            </a:r>
            <a:r>
              <a:rPr sz="1600" spc="-5" dirty="0">
                <a:solidFill>
                  <a:srgbClr val="252525"/>
                </a:solidFill>
                <a:latin typeface="Courier New" panose="02070309020205020404"/>
                <a:cs typeface="Courier New" panose="02070309020205020404"/>
              </a:rPr>
              <a:t>program instruction;  </a:t>
            </a:r>
            <a:r>
              <a:rPr lang="en-US" sz="1600" spc="-5" dirty="0">
                <a:solidFill>
                  <a:srgbClr val="252525"/>
                </a:solidFill>
                <a:latin typeface="Courier New" panose="02070309020205020404"/>
                <a:cs typeface="Courier New" panose="02070309020205020404"/>
              </a:rPr>
              <a:t>    </a:t>
            </a:r>
            <a:endParaRPr lang="en-US" sz="1600" spc="-5" dirty="0">
              <a:solidFill>
                <a:srgbClr val="252525"/>
              </a:solidFill>
              <a:latin typeface="Courier New" panose="02070309020205020404"/>
              <a:cs typeface="Courier New" panose="02070309020205020404"/>
            </a:endParaRPr>
          </a:p>
          <a:p>
            <a:pPr marL="1544320" marR="5080">
              <a:lnSpc>
                <a:spcPct val="151000"/>
              </a:lnSpc>
            </a:pPr>
            <a:r>
              <a:rPr lang="en-US" sz="1600" spc="-5" dirty="0">
                <a:solidFill>
                  <a:srgbClr val="252525"/>
                </a:solidFill>
                <a:latin typeface="Courier New" panose="02070309020205020404"/>
                <a:cs typeface="Courier New" panose="02070309020205020404"/>
              </a:rPr>
              <a:t>  </a:t>
            </a:r>
            <a:r>
              <a:rPr sz="1600" spc="-5" dirty="0">
                <a:solidFill>
                  <a:srgbClr val="252525"/>
                </a:solidFill>
                <a:latin typeface="Courier New" panose="02070309020205020404"/>
                <a:cs typeface="Courier New" panose="02070309020205020404"/>
              </a:rPr>
              <a:t>program</a:t>
            </a:r>
            <a:r>
              <a:rPr sz="1600" spc="-50" dirty="0">
                <a:solidFill>
                  <a:srgbClr val="2525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252525"/>
                </a:solidFill>
                <a:latin typeface="Courier New" panose="02070309020205020404"/>
                <a:cs typeface="Courier New" panose="02070309020205020404"/>
              </a:rPr>
              <a:t>instruction;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779145">
              <a:lnSpc>
                <a:spcPct val="100000"/>
              </a:lnSpc>
              <a:spcBef>
                <a:spcPts val="985"/>
              </a:spcBef>
            </a:pPr>
            <a:r>
              <a:rPr lang="en-US" sz="1600" spc="-5" dirty="0">
                <a:solidFill>
                  <a:srgbClr val="252525"/>
                </a:solidFill>
                <a:latin typeface="Courier New" panose="02070309020205020404"/>
                <a:cs typeface="Courier New" panose="02070309020205020404"/>
              </a:rPr>
              <a:t>    </a:t>
            </a:r>
            <a:r>
              <a:rPr sz="1600" spc="-5" dirty="0">
                <a:solidFill>
                  <a:srgbClr val="252525"/>
                </a:solidFill>
                <a:latin typeface="Courier New" panose="02070309020205020404"/>
                <a:cs typeface="Courier New" panose="02070309020205020404"/>
              </a:rPr>
              <a:t>}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413385">
              <a:lnSpc>
                <a:spcPct val="100000"/>
              </a:lnSpc>
              <a:spcBef>
                <a:spcPts val="985"/>
              </a:spcBef>
            </a:pPr>
            <a:r>
              <a:rPr lang="en-US" sz="1600" spc="-5" dirty="0">
                <a:solidFill>
                  <a:srgbClr val="252525"/>
                </a:solidFill>
                <a:latin typeface="Courier New" panose="02070309020205020404"/>
                <a:cs typeface="Courier New" panose="02070309020205020404"/>
              </a:rPr>
              <a:t>    </a:t>
            </a:r>
            <a:r>
              <a:rPr sz="1600" spc="-5" dirty="0">
                <a:solidFill>
                  <a:srgbClr val="252525"/>
                </a:solidFill>
                <a:latin typeface="Courier New" panose="02070309020205020404"/>
                <a:cs typeface="Courier New" panose="02070309020205020404"/>
              </a:rPr>
              <a:t>}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sz="1600" spc="-5" dirty="0">
                <a:solidFill>
                  <a:srgbClr val="252525"/>
                </a:solidFill>
                <a:latin typeface="Courier New" panose="02070309020205020404"/>
                <a:cs typeface="Courier New" panose="02070309020205020404"/>
              </a:rPr>
              <a:t>}</a:t>
            </a:r>
            <a:endParaRPr sz="1600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75628" y="3770757"/>
            <a:ext cx="4530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Properly</a:t>
            </a:r>
            <a:r>
              <a:rPr sz="1800" spc="-15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indented</a:t>
            </a:r>
            <a:r>
              <a:rPr sz="1800" spc="-10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3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code</a:t>
            </a:r>
            <a:r>
              <a:rPr sz="1800" spc="-13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8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is</a:t>
            </a:r>
            <a:r>
              <a:rPr sz="1800" spc="-16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easier</a:t>
            </a:r>
            <a:r>
              <a:rPr sz="1800" spc="-13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1800" spc="-12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read.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7184135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8898" y="165354"/>
            <a:ext cx="64985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Basic </a:t>
            </a:r>
            <a:r>
              <a:rPr spc="-5" dirty="0"/>
              <a:t>Coding</a:t>
            </a:r>
            <a:r>
              <a:rPr spc="10" dirty="0"/>
              <a:t> </a:t>
            </a:r>
            <a:r>
              <a:rPr spc="-5" dirty="0"/>
              <a:t>Conventions</a:t>
            </a:r>
            <a:endParaRPr spc="-5" dirty="0"/>
          </a:p>
        </p:txBody>
      </p:sp>
      <p:sp>
        <p:nvSpPr>
          <p:cNvPr id="7" name="object 7"/>
          <p:cNvSpPr/>
          <p:nvPr/>
        </p:nvSpPr>
        <p:spPr>
          <a:xfrm>
            <a:off x="704087" y="1362455"/>
            <a:ext cx="10738104" cy="14676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97737" y="1474724"/>
            <a:ext cx="10371455" cy="11779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Block </a:t>
            </a:r>
            <a:r>
              <a:rPr sz="2000" b="1" i="1" spc="-19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2000" b="1" i="1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b="1" i="1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code</a:t>
            </a:r>
            <a:endParaRPr sz="20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</a:pPr>
            <a:endParaRPr sz="2400" dirty="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590"/>
              </a:spcBef>
            </a:pPr>
            <a:r>
              <a:rPr sz="1800" spc="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block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code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contains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one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or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more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program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instructions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is</a:t>
            </a:r>
            <a:r>
              <a:rPr sz="18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enclosed</a:t>
            </a:r>
            <a:r>
              <a:rPr sz="18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by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curly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brackets: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06695" y="3662933"/>
            <a:ext cx="2922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The </a:t>
            </a:r>
            <a:r>
              <a:rPr sz="1800" spc="-1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semicolon </a:t>
            </a:r>
            <a:r>
              <a:rPr sz="1800" spc="-114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marks  </a:t>
            </a:r>
            <a:r>
              <a:rPr sz="1800" spc="-2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where </a:t>
            </a:r>
            <a:r>
              <a:rPr sz="1800" spc="4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an </a:t>
            </a:r>
            <a:r>
              <a:rPr sz="1800" spc="-7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instruction</a:t>
            </a:r>
            <a:r>
              <a:rPr sz="1800" spc="-41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ends.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09244" y="3598164"/>
            <a:ext cx="3782695" cy="1477010"/>
          </a:xfrm>
          <a:custGeom>
            <a:avLst/>
            <a:gdLst/>
            <a:ahLst/>
            <a:cxnLst/>
            <a:rect l="l" t="t" r="r" b="b"/>
            <a:pathLst>
              <a:path w="3782695" h="1477010">
                <a:moveTo>
                  <a:pt x="3782567" y="0"/>
                </a:moveTo>
                <a:lnTo>
                  <a:pt x="0" y="0"/>
                </a:lnTo>
                <a:lnTo>
                  <a:pt x="0" y="1476756"/>
                </a:lnTo>
                <a:lnTo>
                  <a:pt x="3782567" y="1476756"/>
                </a:lnTo>
                <a:lnTo>
                  <a:pt x="3782567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809244" y="3598164"/>
            <a:ext cx="3782695" cy="147701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45"/>
              </a:spcBef>
            </a:pPr>
            <a:r>
              <a:rPr sz="1800" dirty="0">
                <a:latin typeface="Courier New" panose="02070309020205020404"/>
                <a:cs typeface="Courier New" panose="02070309020205020404"/>
              </a:rPr>
              <a:t>{</a:t>
            </a:r>
            <a:endParaRPr sz="1800" dirty="0">
              <a:latin typeface="Courier New" panose="02070309020205020404"/>
              <a:cs typeface="Courier New" panose="02070309020205020404"/>
            </a:endParaRPr>
          </a:p>
          <a:p>
            <a:pPr marL="492760" marR="551180" algn="just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Courier New" panose="02070309020205020404"/>
                <a:cs typeface="Courier New" panose="02070309020205020404"/>
              </a:rPr>
              <a:t>program instruction;  program instruction;  program</a:t>
            </a:r>
            <a:r>
              <a:rPr sz="1800" spc="-8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10" dirty="0">
                <a:latin typeface="Courier New" panose="02070309020205020404"/>
                <a:cs typeface="Courier New" panose="02070309020205020404"/>
              </a:rPr>
              <a:t>instruction;</a:t>
            </a:r>
            <a:endParaRPr sz="1800" dirty="0">
              <a:latin typeface="Courier New" panose="02070309020205020404"/>
              <a:cs typeface="Courier New" panose="02070309020205020404"/>
            </a:endParaRPr>
          </a:p>
          <a:p>
            <a:pPr marL="92075">
              <a:lnSpc>
                <a:spcPct val="100000"/>
              </a:lnSpc>
            </a:pPr>
            <a:r>
              <a:rPr sz="1800" dirty="0">
                <a:latin typeface="Courier New" panose="02070309020205020404"/>
                <a:cs typeface="Courier New" panose="02070309020205020404"/>
              </a:rPr>
              <a:t>}</a:t>
            </a:r>
            <a:endParaRPr sz="1800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860291" y="3793235"/>
            <a:ext cx="330835" cy="457200"/>
          </a:xfrm>
          <a:custGeom>
            <a:avLst/>
            <a:gdLst/>
            <a:ahLst/>
            <a:cxnLst/>
            <a:rect l="l" t="t" r="r" b="b"/>
            <a:pathLst>
              <a:path w="330835" h="457200">
                <a:moveTo>
                  <a:pt x="0" y="228600"/>
                </a:moveTo>
                <a:lnTo>
                  <a:pt x="4367" y="176188"/>
                </a:lnTo>
                <a:lnTo>
                  <a:pt x="16808" y="128073"/>
                </a:lnTo>
                <a:lnTo>
                  <a:pt x="36329" y="85628"/>
                </a:lnTo>
                <a:lnTo>
                  <a:pt x="61937" y="50225"/>
                </a:lnTo>
                <a:lnTo>
                  <a:pt x="92639" y="23237"/>
                </a:lnTo>
                <a:lnTo>
                  <a:pt x="127442" y="6038"/>
                </a:lnTo>
                <a:lnTo>
                  <a:pt x="165354" y="0"/>
                </a:lnTo>
                <a:lnTo>
                  <a:pt x="203265" y="6038"/>
                </a:lnTo>
                <a:lnTo>
                  <a:pt x="238068" y="23237"/>
                </a:lnTo>
                <a:lnTo>
                  <a:pt x="268770" y="50225"/>
                </a:lnTo>
                <a:lnTo>
                  <a:pt x="294378" y="85628"/>
                </a:lnTo>
                <a:lnTo>
                  <a:pt x="313899" y="128073"/>
                </a:lnTo>
                <a:lnTo>
                  <a:pt x="326340" y="176188"/>
                </a:lnTo>
                <a:lnTo>
                  <a:pt x="330708" y="228600"/>
                </a:lnTo>
                <a:lnTo>
                  <a:pt x="326340" y="281011"/>
                </a:lnTo>
                <a:lnTo>
                  <a:pt x="313899" y="329126"/>
                </a:lnTo>
                <a:lnTo>
                  <a:pt x="294378" y="371571"/>
                </a:lnTo>
                <a:lnTo>
                  <a:pt x="268770" y="406974"/>
                </a:lnTo>
                <a:lnTo>
                  <a:pt x="238068" y="433962"/>
                </a:lnTo>
                <a:lnTo>
                  <a:pt x="203265" y="451161"/>
                </a:lnTo>
                <a:lnTo>
                  <a:pt x="165354" y="457200"/>
                </a:lnTo>
                <a:lnTo>
                  <a:pt x="127442" y="451161"/>
                </a:lnTo>
                <a:lnTo>
                  <a:pt x="92639" y="433962"/>
                </a:lnTo>
                <a:lnTo>
                  <a:pt x="61937" y="406974"/>
                </a:lnTo>
                <a:lnTo>
                  <a:pt x="36329" y="371571"/>
                </a:lnTo>
                <a:lnTo>
                  <a:pt x="16808" y="329126"/>
                </a:lnTo>
                <a:lnTo>
                  <a:pt x="4367" y="281011"/>
                </a:lnTo>
                <a:lnTo>
                  <a:pt x="0" y="228600"/>
                </a:lnTo>
                <a:close/>
              </a:path>
            </a:pathLst>
          </a:custGeom>
          <a:ln w="1524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5579363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8898" y="165354"/>
            <a:ext cx="48933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Module</a:t>
            </a:r>
            <a:r>
              <a:rPr spc="-25" dirty="0"/>
              <a:t> </a:t>
            </a:r>
            <a:r>
              <a:rPr spc="-5" dirty="0"/>
              <a:t>Assessment</a:t>
            </a:r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533400" y="1524000"/>
            <a:ext cx="10406380" cy="3944620"/>
          </a:xfrm>
          <a:prstGeom prst="rect">
            <a:avLst/>
          </a:prstGeom>
        </p:spPr>
        <p:txBody>
          <a:bodyPr vert="horz" wrap="square" lIns="0" tIns="170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2000" spc="38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2000" spc="-3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50% </a:t>
            </a:r>
            <a:r>
              <a:rPr sz="2000" spc="-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Coursework </a:t>
            </a:r>
            <a:r>
              <a:rPr sz="2000" spc="-2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– </a:t>
            </a:r>
            <a:r>
              <a:rPr sz="20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Programming </a:t>
            </a:r>
            <a:r>
              <a:rPr sz="20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project</a:t>
            </a:r>
            <a:r>
              <a:rPr sz="2000" spc="-2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39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</a:t>
            </a:r>
            <a:endParaRPr sz="2000" dirty="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990"/>
              </a:spcBef>
            </a:pPr>
            <a:r>
              <a:rPr sz="1600" spc="29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</a:t>
            </a:r>
            <a:r>
              <a:rPr sz="1600" spc="39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Demonstrate</a:t>
            </a:r>
            <a:r>
              <a:rPr sz="1600" spc="-9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skills</a:t>
            </a:r>
            <a:r>
              <a:rPr sz="16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16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knowledge</a:t>
            </a:r>
            <a:r>
              <a:rPr sz="1600" spc="-9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</a:t>
            </a:r>
            <a:r>
              <a:rPr sz="16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6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application</a:t>
            </a:r>
            <a:r>
              <a:rPr sz="16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6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basic</a:t>
            </a:r>
            <a:r>
              <a:rPr sz="16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programming</a:t>
            </a:r>
            <a:r>
              <a:rPr sz="16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concepts</a:t>
            </a:r>
            <a:r>
              <a:rPr sz="1600" spc="-9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and</a:t>
            </a:r>
            <a:endParaRPr sz="1600" dirty="0">
              <a:latin typeface="Verdana" panose="020B0604030504040204"/>
              <a:cs typeface="Verdana" panose="020B0604030504040204"/>
            </a:endParaRPr>
          </a:p>
          <a:p>
            <a:pPr marL="756285">
              <a:lnSpc>
                <a:spcPct val="100000"/>
              </a:lnSpc>
            </a:pPr>
            <a:r>
              <a:rPr sz="16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techniques </a:t>
            </a:r>
            <a:r>
              <a:rPr sz="16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to </a:t>
            </a:r>
            <a:r>
              <a:rPr sz="1600" spc="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600" spc="-4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simple </a:t>
            </a:r>
            <a:r>
              <a:rPr sz="16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Engineering </a:t>
            </a:r>
            <a:r>
              <a:rPr sz="1600" spc="-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problem</a:t>
            </a:r>
            <a:endParaRPr sz="1600" dirty="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985"/>
              </a:spcBef>
            </a:pPr>
            <a:r>
              <a:rPr sz="1600" spc="29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6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Software </a:t>
            </a:r>
            <a:r>
              <a:rPr sz="1600" spc="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code</a:t>
            </a:r>
            <a:r>
              <a:rPr sz="1600" spc="-4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and </a:t>
            </a:r>
            <a:r>
              <a:rPr sz="1600" spc="-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short </a:t>
            </a:r>
            <a:r>
              <a:rPr sz="1600" spc="-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report </a:t>
            </a:r>
            <a:r>
              <a:rPr sz="16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(2000-2500 </a:t>
            </a:r>
            <a:r>
              <a:rPr sz="16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words), </a:t>
            </a:r>
            <a:endParaRPr sz="1600" dirty="0">
              <a:solidFill>
                <a:srgbClr val="FF0000"/>
              </a:solidFill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985"/>
              </a:spcBef>
            </a:pPr>
            <a:r>
              <a:rPr sz="1600" spc="29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</a:t>
            </a:r>
            <a:r>
              <a:rPr sz="1600" spc="38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Due</a:t>
            </a:r>
            <a:r>
              <a:rPr sz="1600" spc="-125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85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in</a:t>
            </a:r>
            <a:r>
              <a:rPr sz="1600" spc="-125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20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Week</a:t>
            </a:r>
            <a:r>
              <a:rPr sz="1600" spc="-70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lang="en-US" sz="1600" spc="-135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10 </a:t>
            </a:r>
            <a:r>
              <a:rPr sz="1600" spc="5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600" spc="-120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20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600" spc="-114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lang="en-US" altLang="zh-CN" sz="1600" spc="-114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semester</a:t>
            </a:r>
            <a:r>
              <a:rPr sz="1600" spc="-90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,</a:t>
            </a:r>
            <a:r>
              <a:rPr sz="1600" spc="-100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lang="en-US" altLang="zh-CN" sz="1600" spc="-100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Sunday</a:t>
            </a:r>
            <a:r>
              <a:rPr sz="1600" spc="-105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lang="en-US" sz="1600" spc="-105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19</a:t>
            </a:r>
            <a:r>
              <a:rPr sz="1600" spc="-125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lang="en-US" altLang="zh-CN" sz="1600" spc="-125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November</a:t>
            </a:r>
            <a:r>
              <a:rPr sz="1600" spc="-120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140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20</a:t>
            </a:r>
            <a:r>
              <a:rPr lang="en-US" sz="1600" spc="-140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23</a:t>
            </a:r>
            <a:r>
              <a:rPr sz="1600" spc="-140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,</a:t>
            </a:r>
            <a:r>
              <a:rPr sz="1600" spc="-130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by</a:t>
            </a:r>
            <a:r>
              <a:rPr sz="1600" spc="-125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lang="en-US" sz="1600" spc="-15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23</a:t>
            </a:r>
            <a:r>
              <a:rPr lang="zh-CN" altLang="en-US" sz="1600" spc="-15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：</a:t>
            </a:r>
            <a:r>
              <a:rPr lang="en-US" altLang="zh-CN" sz="1600" spc="-15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59</a:t>
            </a:r>
            <a:r>
              <a:rPr sz="1600" spc="-15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PM</a:t>
            </a:r>
            <a:endParaRPr sz="1600" dirty="0">
              <a:solidFill>
                <a:srgbClr val="FF0000"/>
              </a:solidFill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sz="2000" spc="38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2000" spc="-3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50% </a:t>
            </a:r>
            <a:r>
              <a:rPr sz="2000" spc="-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Coursework </a:t>
            </a:r>
            <a:r>
              <a:rPr sz="2000" spc="-2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– </a:t>
            </a:r>
            <a:r>
              <a:rPr sz="20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Programming </a:t>
            </a:r>
            <a:r>
              <a:rPr sz="20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project</a:t>
            </a:r>
            <a:r>
              <a:rPr sz="2000" spc="-19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3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II</a:t>
            </a:r>
            <a:endParaRPr sz="2000" dirty="0">
              <a:latin typeface="Verdana" panose="020B0604030504040204"/>
              <a:cs typeface="Verdana" panose="020B0604030504040204"/>
            </a:endParaRPr>
          </a:p>
          <a:p>
            <a:pPr marL="756285" marR="182880" indent="-287020">
              <a:lnSpc>
                <a:spcPct val="100000"/>
              </a:lnSpc>
              <a:spcBef>
                <a:spcPts val="990"/>
              </a:spcBef>
            </a:pPr>
            <a:r>
              <a:rPr sz="1600" spc="29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</a:t>
            </a:r>
            <a:r>
              <a:rPr sz="1600" spc="40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Demonstrate</a:t>
            </a:r>
            <a:r>
              <a:rPr sz="16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skills</a:t>
            </a:r>
            <a:r>
              <a:rPr sz="16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16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knowledge</a:t>
            </a:r>
            <a:r>
              <a:rPr sz="16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in</a:t>
            </a:r>
            <a:r>
              <a:rPr sz="16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6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application</a:t>
            </a:r>
            <a:r>
              <a:rPr sz="16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6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more</a:t>
            </a:r>
            <a:r>
              <a:rPr sz="16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advanced</a:t>
            </a:r>
            <a:r>
              <a:rPr sz="16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programming</a:t>
            </a:r>
            <a:r>
              <a:rPr sz="1600" spc="-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concepts  </a:t>
            </a:r>
            <a:r>
              <a:rPr sz="1600" spc="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16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techniques</a:t>
            </a:r>
            <a:r>
              <a:rPr sz="1600" spc="-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16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solve</a:t>
            </a:r>
            <a:r>
              <a:rPr sz="1600" spc="-1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6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more</a:t>
            </a:r>
            <a:r>
              <a:rPr sz="16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sophisticated</a:t>
            </a:r>
            <a:r>
              <a:rPr sz="1600" spc="-9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problem</a:t>
            </a:r>
            <a:endParaRPr sz="1600" dirty="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985"/>
              </a:spcBef>
            </a:pPr>
            <a:r>
              <a:rPr sz="1600" spc="29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</a:t>
            </a:r>
            <a:r>
              <a:rPr sz="1600" spc="39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spc="-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Software code </a:t>
            </a:r>
            <a:r>
              <a:rPr sz="1600" spc="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&amp;</a:t>
            </a:r>
            <a:r>
              <a:rPr sz="16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short</a:t>
            </a:r>
            <a:r>
              <a:rPr sz="16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report</a:t>
            </a:r>
            <a:r>
              <a:rPr sz="16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(2000-2500</a:t>
            </a:r>
            <a:r>
              <a:rPr sz="1600" spc="-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words</a:t>
            </a:r>
            <a:r>
              <a:rPr lang="en-US" sz="16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)</a:t>
            </a:r>
            <a:endParaRPr sz="1600" dirty="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985"/>
              </a:spcBef>
            </a:pPr>
            <a:r>
              <a:rPr sz="1600" spc="29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</a:t>
            </a:r>
            <a:r>
              <a:rPr sz="1600" spc="39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Due</a:t>
            </a:r>
            <a:r>
              <a:rPr sz="1600" spc="-130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80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in</a:t>
            </a:r>
            <a:r>
              <a:rPr sz="1600" spc="-114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25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600" spc="-120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5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week</a:t>
            </a:r>
            <a:r>
              <a:rPr sz="1600" spc="-9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lang="en-US" sz="1600" spc="-135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1</a:t>
            </a:r>
            <a:r>
              <a:rPr lang="en-US" altLang="zh-CN" sz="1600" spc="-135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4</a:t>
            </a:r>
            <a:r>
              <a:rPr sz="1600" spc="-12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5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600" spc="-130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20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600" spc="-114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75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semester</a:t>
            </a:r>
            <a:r>
              <a:rPr sz="1600" spc="-20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,</a:t>
            </a:r>
            <a:r>
              <a:rPr sz="1600" spc="-125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lang="en-US" altLang="zh-CN" sz="1600" spc="-125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Sunday  </a:t>
            </a:r>
            <a:r>
              <a:rPr lang="en-US" sz="1600" spc="-65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17</a:t>
            </a:r>
            <a:r>
              <a:rPr sz="1600" spc="-125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lang="en-US" sz="1600" spc="-15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December</a:t>
            </a:r>
            <a:r>
              <a:rPr sz="1600" spc="-114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lang="en-US" sz="1600" spc="-114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2023 </a:t>
            </a:r>
            <a:r>
              <a:rPr sz="1600" spc="-5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by</a:t>
            </a:r>
            <a:r>
              <a:rPr sz="1600" spc="-120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lang="en-US" sz="1600" spc="-15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  <a:sym typeface="+mn-ea"/>
              </a:rPr>
              <a:t>23</a:t>
            </a:r>
            <a:r>
              <a:rPr lang="zh-CN" altLang="en-US" sz="1600" spc="-15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  <a:sym typeface="+mn-ea"/>
              </a:rPr>
              <a:t>：</a:t>
            </a:r>
            <a:r>
              <a:rPr lang="en-US" altLang="zh-CN" sz="1600" spc="-15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  <a:sym typeface="+mn-ea"/>
              </a:rPr>
              <a:t>59</a:t>
            </a:r>
            <a:r>
              <a:rPr lang="en-US" sz="1600" spc="-15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15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PM</a:t>
            </a:r>
            <a:endParaRPr sz="1600" dirty="0">
              <a:solidFill>
                <a:srgbClr val="FF0000"/>
              </a:solidFill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</a:pPr>
            <a:endParaRPr sz="1900" dirty="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6707124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9000" y="165100"/>
            <a:ext cx="7826375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Variables </a:t>
            </a:r>
            <a:r>
              <a:rPr spc="-10" dirty="0"/>
              <a:t>and</a:t>
            </a:r>
            <a:r>
              <a:rPr spc="-35" dirty="0"/>
              <a:t> </a:t>
            </a:r>
            <a:r>
              <a:rPr spc="-5" dirty="0"/>
              <a:t>Constants</a:t>
            </a:r>
            <a:endParaRPr spc="-5" dirty="0"/>
          </a:p>
        </p:txBody>
      </p:sp>
      <p:sp>
        <p:nvSpPr>
          <p:cNvPr id="7" name="object 7"/>
          <p:cNvSpPr/>
          <p:nvPr/>
        </p:nvSpPr>
        <p:spPr>
          <a:xfrm>
            <a:off x="682751" y="1362455"/>
            <a:ext cx="5888736" cy="31714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75791" y="1474724"/>
            <a:ext cx="11849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Variables</a:t>
            </a:r>
            <a:endParaRPr sz="20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5791" y="2279091"/>
            <a:ext cx="5454015" cy="2077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815975" indent="-3429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800" spc="34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	</a:t>
            </a:r>
            <a:r>
              <a:rPr sz="1800" spc="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variable</a:t>
            </a:r>
            <a:r>
              <a:rPr sz="1800" spc="-1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is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area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8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memory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which  </a:t>
            </a:r>
            <a:r>
              <a:rPr sz="18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contains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data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that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can</a:t>
            </a:r>
            <a:r>
              <a:rPr sz="18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be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referenced  </a:t>
            </a:r>
            <a:r>
              <a:rPr sz="1800" spc="-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using </a:t>
            </a:r>
            <a:r>
              <a:rPr sz="1800" spc="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 </a:t>
            </a:r>
            <a:r>
              <a:rPr sz="1800" spc="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name </a:t>
            </a:r>
            <a:r>
              <a:rPr sz="1800" spc="-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(identifier) </a:t>
            </a:r>
            <a:r>
              <a:rPr sz="1800" spc="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defined </a:t>
            </a:r>
            <a:r>
              <a:rPr sz="18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 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 </a:t>
            </a:r>
            <a:r>
              <a:rPr sz="18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implementation </a:t>
            </a:r>
            <a:r>
              <a:rPr sz="18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800" spc="-459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 </a:t>
            </a:r>
            <a:r>
              <a:rPr sz="18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program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1035"/>
              </a:spcBef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Whenever the </a:t>
            </a:r>
            <a:r>
              <a:rPr sz="18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value </a:t>
            </a:r>
            <a:r>
              <a:rPr sz="18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 </a:t>
            </a:r>
            <a:r>
              <a:rPr sz="1800" spc="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4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variable </a:t>
            </a:r>
            <a:r>
              <a:rPr sz="1800" spc="-1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is </a:t>
            </a:r>
            <a:r>
              <a:rPr sz="18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changed, 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 </a:t>
            </a:r>
            <a:r>
              <a:rPr sz="18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corresponding </a:t>
            </a:r>
            <a:r>
              <a:rPr sz="1800" spc="-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memory </a:t>
            </a:r>
            <a:r>
              <a:rPr sz="1800" spc="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space</a:t>
            </a:r>
            <a:r>
              <a:rPr sz="1800" spc="-3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is </a:t>
            </a:r>
            <a:r>
              <a:rPr sz="18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modified  </a:t>
            </a:r>
            <a:r>
              <a:rPr sz="1800" spc="-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during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execution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program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86141" y="4179189"/>
            <a:ext cx="2560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40" dirty="0">
                <a:latin typeface="Verdana" panose="020B0604030504040204"/>
                <a:cs typeface="Verdana" panose="020B0604030504040204"/>
              </a:rPr>
              <a:t>Declaration </a:t>
            </a:r>
            <a:r>
              <a:rPr sz="1800" b="1" i="1" spc="-175" dirty="0">
                <a:latin typeface="Verdana" panose="020B0604030504040204"/>
                <a:cs typeface="Verdana" panose="020B0604030504040204"/>
              </a:rPr>
              <a:t>of</a:t>
            </a:r>
            <a:r>
              <a:rPr sz="1800" b="1" i="1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b="1" i="1" spc="-130" dirty="0">
                <a:latin typeface="Verdana" panose="020B0604030504040204"/>
                <a:cs typeface="Verdana" panose="020B0604030504040204"/>
              </a:rPr>
              <a:t>variable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184135" y="2948939"/>
            <a:ext cx="4277995" cy="923925"/>
          </a:xfrm>
          <a:custGeom>
            <a:avLst/>
            <a:gdLst/>
            <a:ahLst/>
            <a:cxnLst/>
            <a:rect l="l" t="t" r="r" b="b"/>
            <a:pathLst>
              <a:path w="4277995" h="923925">
                <a:moveTo>
                  <a:pt x="4277868" y="0"/>
                </a:moveTo>
                <a:lnTo>
                  <a:pt x="0" y="0"/>
                </a:lnTo>
                <a:lnTo>
                  <a:pt x="0" y="923544"/>
                </a:lnTo>
                <a:lnTo>
                  <a:pt x="4277868" y="923544"/>
                </a:lnTo>
                <a:lnTo>
                  <a:pt x="427786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7401559" y="3229432"/>
            <a:ext cx="15271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ourier New" panose="02070309020205020404"/>
                <a:cs typeface="Courier New" panose="02070309020205020404"/>
              </a:rPr>
              <a:t>int</a:t>
            </a:r>
            <a:r>
              <a:rPr sz="1800" b="1" spc="-8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10" dirty="0">
                <a:latin typeface="Courier New" panose="02070309020205020404"/>
                <a:cs typeface="Courier New" panose="02070309020205020404"/>
              </a:rPr>
              <a:t>number;</a:t>
            </a:r>
            <a:endParaRPr sz="1800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66506" y="2198878"/>
            <a:ext cx="9791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identifier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290816" y="2534411"/>
            <a:ext cx="1572895" cy="1127760"/>
            <a:chOff x="7290816" y="2534411"/>
            <a:chExt cx="1572895" cy="1127760"/>
          </a:xfrm>
        </p:grpSpPr>
        <p:sp>
          <p:nvSpPr>
            <p:cNvPr id="15" name="object 15"/>
            <p:cNvSpPr/>
            <p:nvPr/>
          </p:nvSpPr>
          <p:spPr>
            <a:xfrm>
              <a:off x="7909560" y="3168395"/>
              <a:ext cx="873760" cy="486409"/>
            </a:xfrm>
            <a:custGeom>
              <a:avLst/>
              <a:gdLst/>
              <a:ahLst/>
              <a:cxnLst/>
              <a:rect l="l" t="t" r="r" b="b"/>
              <a:pathLst>
                <a:path w="873759" h="486410">
                  <a:moveTo>
                    <a:pt x="0" y="243077"/>
                  </a:moveTo>
                  <a:lnTo>
                    <a:pt x="15594" y="178461"/>
                  </a:lnTo>
                  <a:lnTo>
                    <a:pt x="59605" y="120395"/>
                  </a:lnTo>
                  <a:lnTo>
                    <a:pt x="90967" y="94544"/>
                  </a:lnTo>
                  <a:lnTo>
                    <a:pt x="127873" y="71199"/>
                  </a:lnTo>
                  <a:lnTo>
                    <a:pt x="169803" y="50651"/>
                  </a:lnTo>
                  <a:lnTo>
                    <a:pt x="216238" y="33189"/>
                  </a:lnTo>
                  <a:lnTo>
                    <a:pt x="266658" y="19103"/>
                  </a:lnTo>
                  <a:lnTo>
                    <a:pt x="320542" y="8683"/>
                  </a:lnTo>
                  <a:lnTo>
                    <a:pt x="377371" y="2219"/>
                  </a:lnTo>
                  <a:lnTo>
                    <a:pt x="436625" y="0"/>
                  </a:lnTo>
                  <a:lnTo>
                    <a:pt x="495880" y="2219"/>
                  </a:lnTo>
                  <a:lnTo>
                    <a:pt x="552709" y="8683"/>
                  </a:lnTo>
                  <a:lnTo>
                    <a:pt x="606593" y="19103"/>
                  </a:lnTo>
                  <a:lnTo>
                    <a:pt x="657013" y="33189"/>
                  </a:lnTo>
                  <a:lnTo>
                    <a:pt x="703448" y="50651"/>
                  </a:lnTo>
                  <a:lnTo>
                    <a:pt x="745378" y="71199"/>
                  </a:lnTo>
                  <a:lnTo>
                    <a:pt x="782284" y="94544"/>
                  </a:lnTo>
                  <a:lnTo>
                    <a:pt x="813646" y="120395"/>
                  </a:lnTo>
                  <a:lnTo>
                    <a:pt x="857657" y="178461"/>
                  </a:lnTo>
                  <a:lnTo>
                    <a:pt x="873251" y="243077"/>
                  </a:lnTo>
                  <a:lnTo>
                    <a:pt x="869266" y="276060"/>
                  </a:lnTo>
                  <a:lnTo>
                    <a:pt x="838944" y="337691"/>
                  </a:lnTo>
                  <a:lnTo>
                    <a:pt x="782284" y="391611"/>
                  </a:lnTo>
                  <a:lnTo>
                    <a:pt x="745378" y="414956"/>
                  </a:lnTo>
                  <a:lnTo>
                    <a:pt x="703448" y="435504"/>
                  </a:lnTo>
                  <a:lnTo>
                    <a:pt x="657013" y="452966"/>
                  </a:lnTo>
                  <a:lnTo>
                    <a:pt x="606593" y="467052"/>
                  </a:lnTo>
                  <a:lnTo>
                    <a:pt x="552709" y="477472"/>
                  </a:lnTo>
                  <a:lnTo>
                    <a:pt x="495880" y="483936"/>
                  </a:lnTo>
                  <a:lnTo>
                    <a:pt x="436625" y="486155"/>
                  </a:lnTo>
                  <a:lnTo>
                    <a:pt x="377371" y="483936"/>
                  </a:lnTo>
                  <a:lnTo>
                    <a:pt x="320542" y="477472"/>
                  </a:lnTo>
                  <a:lnTo>
                    <a:pt x="266658" y="467052"/>
                  </a:lnTo>
                  <a:lnTo>
                    <a:pt x="216238" y="452966"/>
                  </a:lnTo>
                  <a:lnTo>
                    <a:pt x="169803" y="435504"/>
                  </a:lnTo>
                  <a:lnTo>
                    <a:pt x="127873" y="414956"/>
                  </a:lnTo>
                  <a:lnTo>
                    <a:pt x="90967" y="391611"/>
                  </a:lnTo>
                  <a:lnTo>
                    <a:pt x="59605" y="365760"/>
                  </a:lnTo>
                  <a:lnTo>
                    <a:pt x="15594" y="307694"/>
                  </a:lnTo>
                  <a:lnTo>
                    <a:pt x="0" y="243077"/>
                  </a:lnTo>
                  <a:close/>
                </a:path>
              </a:pathLst>
            </a:custGeom>
            <a:ln w="15239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8345424" y="2538983"/>
              <a:ext cx="513715" cy="629285"/>
            </a:xfrm>
            <a:custGeom>
              <a:avLst/>
              <a:gdLst/>
              <a:ahLst/>
              <a:cxnLst/>
              <a:rect l="l" t="t" r="r" b="b"/>
              <a:pathLst>
                <a:path w="513715" h="629285">
                  <a:moveTo>
                    <a:pt x="513206" y="0"/>
                  </a:moveTo>
                  <a:lnTo>
                    <a:pt x="0" y="628903"/>
                  </a:lnTo>
                </a:path>
              </a:pathLst>
            </a:custGeom>
            <a:ln w="914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7298436" y="3183635"/>
              <a:ext cx="594360" cy="445134"/>
            </a:xfrm>
            <a:custGeom>
              <a:avLst/>
              <a:gdLst/>
              <a:ahLst/>
              <a:cxnLst/>
              <a:rect l="l" t="t" r="r" b="b"/>
              <a:pathLst>
                <a:path w="594359" h="445135">
                  <a:moveTo>
                    <a:pt x="0" y="222503"/>
                  </a:moveTo>
                  <a:lnTo>
                    <a:pt x="4789" y="182495"/>
                  </a:lnTo>
                  <a:lnTo>
                    <a:pt x="18597" y="144844"/>
                  </a:lnTo>
                  <a:lnTo>
                    <a:pt x="40583" y="110179"/>
                  </a:lnTo>
                  <a:lnTo>
                    <a:pt x="69907" y="79126"/>
                  </a:lnTo>
                  <a:lnTo>
                    <a:pt x="105728" y="52313"/>
                  </a:lnTo>
                  <a:lnTo>
                    <a:pt x="147207" y="30367"/>
                  </a:lnTo>
                  <a:lnTo>
                    <a:pt x="193502" y="13914"/>
                  </a:lnTo>
                  <a:lnTo>
                    <a:pt x="243773" y="3583"/>
                  </a:lnTo>
                  <a:lnTo>
                    <a:pt x="297180" y="0"/>
                  </a:lnTo>
                  <a:lnTo>
                    <a:pt x="350586" y="3583"/>
                  </a:lnTo>
                  <a:lnTo>
                    <a:pt x="400857" y="13914"/>
                  </a:lnTo>
                  <a:lnTo>
                    <a:pt x="447152" y="30367"/>
                  </a:lnTo>
                  <a:lnTo>
                    <a:pt x="488631" y="52313"/>
                  </a:lnTo>
                  <a:lnTo>
                    <a:pt x="524452" y="79126"/>
                  </a:lnTo>
                  <a:lnTo>
                    <a:pt x="553776" y="110179"/>
                  </a:lnTo>
                  <a:lnTo>
                    <a:pt x="575762" y="144844"/>
                  </a:lnTo>
                  <a:lnTo>
                    <a:pt x="589570" y="182495"/>
                  </a:lnTo>
                  <a:lnTo>
                    <a:pt x="594360" y="222503"/>
                  </a:lnTo>
                  <a:lnTo>
                    <a:pt x="589570" y="262512"/>
                  </a:lnTo>
                  <a:lnTo>
                    <a:pt x="575762" y="300163"/>
                  </a:lnTo>
                  <a:lnTo>
                    <a:pt x="553776" y="334828"/>
                  </a:lnTo>
                  <a:lnTo>
                    <a:pt x="524452" y="365881"/>
                  </a:lnTo>
                  <a:lnTo>
                    <a:pt x="488631" y="392694"/>
                  </a:lnTo>
                  <a:lnTo>
                    <a:pt x="447152" y="414640"/>
                  </a:lnTo>
                  <a:lnTo>
                    <a:pt x="400857" y="431093"/>
                  </a:lnTo>
                  <a:lnTo>
                    <a:pt x="350586" y="441424"/>
                  </a:lnTo>
                  <a:lnTo>
                    <a:pt x="297180" y="445007"/>
                  </a:lnTo>
                  <a:lnTo>
                    <a:pt x="243773" y="441424"/>
                  </a:lnTo>
                  <a:lnTo>
                    <a:pt x="193502" y="431093"/>
                  </a:lnTo>
                  <a:lnTo>
                    <a:pt x="147207" y="414640"/>
                  </a:lnTo>
                  <a:lnTo>
                    <a:pt x="105728" y="392694"/>
                  </a:lnTo>
                  <a:lnTo>
                    <a:pt x="69907" y="365881"/>
                  </a:lnTo>
                  <a:lnTo>
                    <a:pt x="40583" y="334828"/>
                  </a:lnTo>
                  <a:lnTo>
                    <a:pt x="18597" y="300163"/>
                  </a:lnTo>
                  <a:lnTo>
                    <a:pt x="4789" y="262512"/>
                  </a:lnTo>
                  <a:lnTo>
                    <a:pt x="0" y="222503"/>
                  </a:lnTo>
                  <a:close/>
                </a:path>
              </a:pathLst>
            </a:custGeom>
            <a:ln w="1524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7537704" y="2555747"/>
              <a:ext cx="58419" cy="626745"/>
            </a:xfrm>
            <a:custGeom>
              <a:avLst/>
              <a:gdLst/>
              <a:ahLst/>
              <a:cxnLst/>
              <a:rect l="l" t="t" r="r" b="b"/>
              <a:pathLst>
                <a:path w="58420" h="626744">
                  <a:moveTo>
                    <a:pt x="58293" y="626744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260081" y="2216022"/>
            <a:ext cx="547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6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800" spc="-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y</a:t>
            </a:r>
            <a:r>
              <a:rPr sz="1800" spc="-1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1800" spc="9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e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6707124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9000" y="165100"/>
            <a:ext cx="9260205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Variables </a:t>
            </a:r>
            <a:r>
              <a:rPr spc="-10" dirty="0"/>
              <a:t>and</a:t>
            </a:r>
            <a:r>
              <a:rPr spc="-35" dirty="0"/>
              <a:t> </a:t>
            </a:r>
            <a:r>
              <a:rPr spc="-5" dirty="0"/>
              <a:t>Constants</a:t>
            </a:r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879144" y="1476882"/>
            <a:ext cx="28092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1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Variables: </a:t>
            </a:r>
            <a:r>
              <a:rPr sz="2000" b="1" i="1" spc="-2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Storing</a:t>
            </a:r>
            <a:r>
              <a:rPr sz="2000" b="1" i="1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b="1" i="1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data</a:t>
            </a:r>
            <a:endParaRPr sz="20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9144" y="2354960"/>
            <a:ext cx="5897880" cy="1934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676400" indent="-3429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	</a:t>
            </a:r>
            <a:r>
              <a:rPr sz="18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Values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are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stored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into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variables</a:t>
            </a:r>
            <a:r>
              <a:rPr sz="1800" spc="-1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via  </a:t>
            </a:r>
            <a:r>
              <a:rPr sz="18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assignment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statements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  <a:tabLst>
                <a:tab pos="354965" algn="l"/>
              </a:tabLst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	</a:t>
            </a:r>
            <a:r>
              <a:rPr sz="1800" spc="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</a:t>
            </a:r>
            <a:r>
              <a:rPr sz="1800" spc="-459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assignment </a:t>
            </a:r>
            <a:r>
              <a:rPr sz="18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statement </a:t>
            </a:r>
            <a:r>
              <a:rPr sz="1800" spc="-9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consists </a:t>
            </a:r>
            <a:r>
              <a:rPr sz="18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355600">
              <a:lnSpc>
                <a:spcPct val="100000"/>
              </a:lnSpc>
            </a:pPr>
            <a:r>
              <a:rPr sz="1800" b="1" spc="-5" dirty="0">
                <a:solidFill>
                  <a:srgbClr val="252525"/>
                </a:solidFill>
                <a:latin typeface="Gothic Uralic"/>
                <a:cs typeface="Gothic Uralic"/>
              </a:rPr>
              <a:t>assignment operator </a:t>
            </a:r>
            <a:r>
              <a:rPr sz="1800" b="1" dirty="0">
                <a:solidFill>
                  <a:srgbClr val="252525"/>
                </a:solidFill>
                <a:latin typeface="Gothic Uralic"/>
                <a:cs typeface="Gothic Uralic"/>
              </a:rPr>
              <a:t>(=) </a:t>
            </a:r>
            <a:r>
              <a:rPr sz="1800" spc="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and </a:t>
            </a:r>
            <a:r>
              <a:rPr sz="1800" spc="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</a:t>
            </a:r>
            <a:r>
              <a:rPr sz="1800" spc="-4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expression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355600" marR="5080" indent="-342900">
              <a:lnSpc>
                <a:spcPct val="100000"/>
              </a:lnSpc>
              <a:spcBef>
                <a:spcPts val="1035"/>
              </a:spcBef>
              <a:tabLst>
                <a:tab pos="354965" algn="l"/>
              </a:tabLst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	</a:t>
            </a:r>
            <a:r>
              <a:rPr sz="1800" spc="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</a:t>
            </a:r>
            <a:r>
              <a:rPr sz="18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expression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can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be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number</a:t>
            </a:r>
            <a:r>
              <a:rPr sz="18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or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combination  </a:t>
            </a:r>
            <a:r>
              <a:rPr sz="18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8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numbers,</a:t>
            </a:r>
            <a:r>
              <a:rPr sz="18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variables,</a:t>
            </a:r>
            <a:r>
              <a:rPr sz="1800" spc="-1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other</a:t>
            </a:r>
            <a:r>
              <a:rPr sz="18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operators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184135" y="2948939"/>
            <a:ext cx="4277995" cy="923925"/>
          </a:xfrm>
          <a:custGeom>
            <a:avLst/>
            <a:gdLst/>
            <a:ahLst/>
            <a:cxnLst/>
            <a:rect l="l" t="t" r="r" b="b"/>
            <a:pathLst>
              <a:path w="4277995" h="923925">
                <a:moveTo>
                  <a:pt x="4277868" y="0"/>
                </a:moveTo>
                <a:lnTo>
                  <a:pt x="0" y="0"/>
                </a:lnTo>
                <a:lnTo>
                  <a:pt x="0" y="923544"/>
                </a:lnTo>
                <a:lnTo>
                  <a:pt x="4277868" y="923544"/>
                </a:lnTo>
                <a:lnTo>
                  <a:pt x="427786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7401559" y="3229432"/>
            <a:ext cx="16643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ourier New" panose="02070309020205020404"/>
                <a:cs typeface="Courier New" panose="02070309020205020404"/>
              </a:rPr>
              <a:t>number </a:t>
            </a:r>
            <a:r>
              <a:rPr sz="1800" b="1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1800" b="1" spc="-9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10" dirty="0">
                <a:latin typeface="Courier New" panose="02070309020205020404"/>
                <a:cs typeface="Courier New" panose="02070309020205020404"/>
              </a:rPr>
              <a:t>20;</a:t>
            </a:r>
            <a:endParaRPr sz="1800" dirty="0">
              <a:latin typeface="Courier New" panose="02070309020205020404"/>
              <a:cs typeface="Courier New" panose="02070309020205020404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086153" y="2511361"/>
            <a:ext cx="520065" cy="1070610"/>
            <a:chOff x="8086153" y="2511361"/>
            <a:chExt cx="520065" cy="1070610"/>
          </a:xfrm>
        </p:grpSpPr>
        <p:sp>
          <p:nvSpPr>
            <p:cNvPr id="13" name="object 13"/>
            <p:cNvSpPr/>
            <p:nvPr/>
          </p:nvSpPr>
          <p:spPr>
            <a:xfrm>
              <a:off x="8287512" y="3128771"/>
              <a:ext cx="311150" cy="445134"/>
            </a:xfrm>
            <a:custGeom>
              <a:avLst/>
              <a:gdLst/>
              <a:ahLst/>
              <a:cxnLst/>
              <a:rect l="l" t="t" r="r" b="b"/>
              <a:pathLst>
                <a:path w="311150" h="445135">
                  <a:moveTo>
                    <a:pt x="0" y="222503"/>
                  </a:moveTo>
                  <a:lnTo>
                    <a:pt x="4105" y="171469"/>
                  </a:lnTo>
                  <a:lnTo>
                    <a:pt x="15799" y="124630"/>
                  </a:lnTo>
                  <a:lnTo>
                    <a:pt x="34150" y="83317"/>
                  </a:lnTo>
                  <a:lnTo>
                    <a:pt x="58223" y="48865"/>
                  </a:lnTo>
                  <a:lnTo>
                    <a:pt x="87085" y="22606"/>
                  </a:lnTo>
                  <a:lnTo>
                    <a:pt x="155448" y="0"/>
                  </a:lnTo>
                  <a:lnTo>
                    <a:pt x="191090" y="5873"/>
                  </a:lnTo>
                  <a:lnTo>
                    <a:pt x="252672" y="48865"/>
                  </a:lnTo>
                  <a:lnTo>
                    <a:pt x="276745" y="83317"/>
                  </a:lnTo>
                  <a:lnTo>
                    <a:pt x="295096" y="124630"/>
                  </a:lnTo>
                  <a:lnTo>
                    <a:pt x="306790" y="171469"/>
                  </a:lnTo>
                  <a:lnTo>
                    <a:pt x="310896" y="222503"/>
                  </a:lnTo>
                  <a:lnTo>
                    <a:pt x="306790" y="273538"/>
                  </a:lnTo>
                  <a:lnTo>
                    <a:pt x="295096" y="320377"/>
                  </a:lnTo>
                  <a:lnTo>
                    <a:pt x="276745" y="361690"/>
                  </a:lnTo>
                  <a:lnTo>
                    <a:pt x="252672" y="396142"/>
                  </a:lnTo>
                  <a:lnTo>
                    <a:pt x="223810" y="422401"/>
                  </a:lnTo>
                  <a:lnTo>
                    <a:pt x="155448" y="445007"/>
                  </a:lnTo>
                  <a:lnTo>
                    <a:pt x="119805" y="439134"/>
                  </a:lnTo>
                  <a:lnTo>
                    <a:pt x="58223" y="396142"/>
                  </a:lnTo>
                  <a:lnTo>
                    <a:pt x="34150" y="361690"/>
                  </a:lnTo>
                  <a:lnTo>
                    <a:pt x="15799" y="320377"/>
                  </a:lnTo>
                  <a:lnTo>
                    <a:pt x="4105" y="273538"/>
                  </a:lnTo>
                  <a:lnTo>
                    <a:pt x="0" y="222503"/>
                  </a:lnTo>
                  <a:close/>
                </a:path>
              </a:pathLst>
            </a:custGeom>
            <a:ln w="1524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8090916" y="2516123"/>
              <a:ext cx="242570" cy="678815"/>
            </a:xfrm>
            <a:custGeom>
              <a:avLst/>
              <a:gdLst/>
              <a:ahLst/>
              <a:cxnLst/>
              <a:rect l="l" t="t" r="r" b="b"/>
              <a:pathLst>
                <a:path w="242570" h="678814">
                  <a:moveTo>
                    <a:pt x="242315" y="678306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780021" y="2174824"/>
            <a:ext cx="23780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Assignment</a:t>
            </a:r>
            <a:r>
              <a:rPr sz="1800" spc="-16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Operator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606028" y="2511551"/>
            <a:ext cx="1501775" cy="1069975"/>
            <a:chOff x="8606028" y="2511551"/>
            <a:chExt cx="1501775" cy="1069975"/>
          </a:xfrm>
        </p:grpSpPr>
        <p:sp>
          <p:nvSpPr>
            <p:cNvPr id="17" name="object 17"/>
            <p:cNvSpPr/>
            <p:nvPr/>
          </p:nvSpPr>
          <p:spPr>
            <a:xfrm>
              <a:off x="8613648" y="3128771"/>
              <a:ext cx="302260" cy="445134"/>
            </a:xfrm>
            <a:custGeom>
              <a:avLst/>
              <a:gdLst/>
              <a:ahLst/>
              <a:cxnLst/>
              <a:rect l="l" t="t" r="r" b="b"/>
              <a:pathLst>
                <a:path w="302259" h="445135">
                  <a:moveTo>
                    <a:pt x="0" y="222503"/>
                  </a:moveTo>
                  <a:lnTo>
                    <a:pt x="5390" y="163336"/>
                  </a:lnTo>
                  <a:lnTo>
                    <a:pt x="20602" y="110179"/>
                  </a:lnTo>
                  <a:lnTo>
                    <a:pt x="44196" y="65150"/>
                  </a:lnTo>
                  <a:lnTo>
                    <a:pt x="74732" y="30367"/>
                  </a:lnTo>
                  <a:lnTo>
                    <a:pt x="110772" y="7944"/>
                  </a:lnTo>
                  <a:lnTo>
                    <a:pt x="150875" y="0"/>
                  </a:lnTo>
                  <a:lnTo>
                    <a:pt x="190979" y="7944"/>
                  </a:lnTo>
                  <a:lnTo>
                    <a:pt x="227019" y="30367"/>
                  </a:lnTo>
                  <a:lnTo>
                    <a:pt x="257555" y="65150"/>
                  </a:lnTo>
                  <a:lnTo>
                    <a:pt x="281149" y="110179"/>
                  </a:lnTo>
                  <a:lnTo>
                    <a:pt x="296361" y="163336"/>
                  </a:lnTo>
                  <a:lnTo>
                    <a:pt x="301751" y="222503"/>
                  </a:lnTo>
                  <a:lnTo>
                    <a:pt x="296361" y="281671"/>
                  </a:lnTo>
                  <a:lnTo>
                    <a:pt x="281149" y="334828"/>
                  </a:lnTo>
                  <a:lnTo>
                    <a:pt x="257555" y="379856"/>
                  </a:lnTo>
                  <a:lnTo>
                    <a:pt x="227019" y="414640"/>
                  </a:lnTo>
                  <a:lnTo>
                    <a:pt x="190979" y="437063"/>
                  </a:lnTo>
                  <a:lnTo>
                    <a:pt x="150875" y="445007"/>
                  </a:lnTo>
                  <a:lnTo>
                    <a:pt x="110772" y="437063"/>
                  </a:lnTo>
                  <a:lnTo>
                    <a:pt x="74732" y="414640"/>
                  </a:lnTo>
                  <a:lnTo>
                    <a:pt x="44195" y="379856"/>
                  </a:lnTo>
                  <a:lnTo>
                    <a:pt x="20602" y="334828"/>
                  </a:lnTo>
                  <a:lnTo>
                    <a:pt x="5390" y="281671"/>
                  </a:lnTo>
                  <a:lnTo>
                    <a:pt x="0" y="222503"/>
                  </a:lnTo>
                  <a:close/>
                </a:path>
              </a:pathLst>
            </a:custGeom>
            <a:ln w="1524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8764524" y="2516123"/>
              <a:ext cx="1338580" cy="613410"/>
            </a:xfrm>
            <a:custGeom>
              <a:avLst/>
              <a:gdLst/>
              <a:ahLst/>
              <a:cxnLst/>
              <a:rect l="l" t="t" r="r" b="b"/>
              <a:pathLst>
                <a:path w="1338579" h="613410">
                  <a:moveTo>
                    <a:pt x="0" y="613028"/>
                  </a:moveTo>
                  <a:lnTo>
                    <a:pt x="1338199" y="0"/>
                  </a:lnTo>
                </a:path>
              </a:pathLst>
            </a:custGeom>
            <a:ln w="914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9508363" y="2174824"/>
            <a:ext cx="11442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Expression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79144" y="4262717"/>
            <a:ext cx="10158730" cy="827791"/>
          </a:xfrm>
          <a:prstGeom prst="rect">
            <a:avLst/>
          </a:prstGeom>
        </p:spPr>
        <p:txBody>
          <a:bodyPr vert="horz" wrap="square" lIns="0" tIns="144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35"/>
              </a:spcBef>
              <a:tabLst>
                <a:tab pos="354965" algn="l"/>
                <a:tab pos="6727190" algn="l"/>
              </a:tabLst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	</a:t>
            </a:r>
            <a:r>
              <a:rPr sz="18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8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data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types</a:t>
            </a:r>
            <a:r>
              <a:rPr sz="18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variable</a:t>
            </a:r>
            <a:r>
              <a:rPr sz="18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its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value</a:t>
            </a:r>
            <a:r>
              <a:rPr sz="18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must</a:t>
            </a:r>
            <a:r>
              <a:rPr sz="18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match	</a:t>
            </a:r>
            <a:r>
              <a:rPr sz="2700" b="1" i="1" spc="-262" baseline="2000" dirty="0">
                <a:latin typeface="Verdana" panose="020B0604030504040204"/>
                <a:cs typeface="Verdana" panose="020B0604030504040204"/>
              </a:rPr>
              <a:t>Assigning </a:t>
            </a:r>
            <a:r>
              <a:rPr sz="2700" b="1" i="1" spc="-22" baseline="2000" dirty="0">
                <a:latin typeface="Verdana" panose="020B0604030504040204"/>
                <a:cs typeface="Verdana" panose="020B0604030504040204"/>
              </a:rPr>
              <a:t>a </a:t>
            </a:r>
            <a:r>
              <a:rPr sz="2700" b="1" i="1" spc="-187" baseline="2000" dirty="0">
                <a:latin typeface="Verdana" panose="020B0604030504040204"/>
                <a:cs typeface="Verdana" panose="020B0604030504040204"/>
              </a:rPr>
              <a:t>value </a:t>
            </a:r>
            <a:r>
              <a:rPr sz="2700" b="1" i="1" spc="-270" baseline="2000" dirty="0">
                <a:latin typeface="Verdana" panose="020B0604030504040204"/>
                <a:cs typeface="Verdana" panose="020B0604030504040204"/>
              </a:rPr>
              <a:t>to </a:t>
            </a:r>
            <a:r>
              <a:rPr sz="2700" b="1" i="1" spc="-22" baseline="2000" dirty="0">
                <a:latin typeface="Verdana" panose="020B0604030504040204"/>
                <a:cs typeface="Verdana" panose="020B0604030504040204"/>
              </a:rPr>
              <a:t>a</a:t>
            </a:r>
            <a:r>
              <a:rPr sz="2700" b="1" i="1" spc="-240" baseline="2000" dirty="0">
                <a:latin typeface="Verdana" panose="020B0604030504040204"/>
                <a:cs typeface="Verdana" panose="020B0604030504040204"/>
              </a:rPr>
              <a:t> </a:t>
            </a:r>
            <a:r>
              <a:rPr sz="2700" b="1" i="1" spc="-187" baseline="2000" dirty="0">
                <a:latin typeface="Verdana" panose="020B0604030504040204"/>
                <a:cs typeface="Verdana" panose="020B0604030504040204"/>
              </a:rPr>
              <a:t>variable</a:t>
            </a:r>
            <a:endParaRPr sz="2700" baseline="2000" dirty="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  <a:tabLst>
                <a:tab pos="354965" algn="l"/>
              </a:tabLst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</a:t>
            </a:r>
            <a:r>
              <a:rPr lang="en-US"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2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If</a:t>
            </a:r>
            <a:r>
              <a:rPr sz="18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another</a:t>
            </a:r>
            <a:r>
              <a:rPr sz="18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value</a:t>
            </a:r>
            <a:r>
              <a:rPr sz="18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is</a:t>
            </a:r>
            <a:r>
              <a:rPr sz="18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assigned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8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same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variable,</a:t>
            </a:r>
            <a:r>
              <a:rPr sz="18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8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previous</a:t>
            </a:r>
            <a:r>
              <a:rPr sz="1800" spc="-1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value</a:t>
            </a:r>
            <a:r>
              <a:rPr sz="18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is</a:t>
            </a:r>
            <a:r>
              <a:rPr sz="18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lost!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6707124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9000" y="165100"/>
            <a:ext cx="9045575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Variables </a:t>
            </a:r>
            <a:r>
              <a:rPr spc="-10" dirty="0"/>
              <a:t>and</a:t>
            </a:r>
            <a:r>
              <a:rPr spc="-35" dirty="0"/>
              <a:t> </a:t>
            </a:r>
            <a:r>
              <a:rPr spc="-5" dirty="0"/>
              <a:t>Constants</a:t>
            </a:r>
            <a:endParaRPr spc="-5" dirty="0"/>
          </a:p>
        </p:txBody>
      </p:sp>
      <p:sp>
        <p:nvSpPr>
          <p:cNvPr id="7" name="object 7"/>
          <p:cNvSpPr/>
          <p:nvPr/>
        </p:nvSpPr>
        <p:spPr>
          <a:xfrm>
            <a:off x="685800" y="1363980"/>
            <a:ext cx="2953512" cy="6355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79144" y="1476882"/>
            <a:ext cx="25736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Variables </a:t>
            </a:r>
            <a:r>
              <a:rPr sz="2000" b="1" i="1" spc="-2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</a:t>
            </a:r>
            <a:r>
              <a:rPr sz="2000" b="1" i="1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b="1" i="1" spc="-1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memory</a:t>
            </a:r>
            <a:endParaRPr sz="20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93519" y="2478023"/>
            <a:ext cx="1626235" cy="2845435"/>
          </a:xfrm>
          <a:custGeom>
            <a:avLst/>
            <a:gdLst/>
            <a:ahLst/>
            <a:cxnLst/>
            <a:rect l="l" t="t" r="r" b="b"/>
            <a:pathLst>
              <a:path w="1626235" h="2845435">
                <a:moveTo>
                  <a:pt x="0" y="2845308"/>
                </a:moveTo>
                <a:lnTo>
                  <a:pt x="1626108" y="2845308"/>
                </a:lnTo>
                <a:lnTo>
                  <a:pt x="1626108" y="0"/>
                </a:lnTo>
                <a:lnTo>
                  <a:pt x="0" y="0"/>
                </a:lnTo>
                <a:lnTo>
                  <a:pt x="0" y="2845308"/>
                </a:lnTo>
                <a:close/>
              </a:path>
            </a:pathLst>
          </a:custGeom>
          <a:ln w="15240">
            <a:solidFill>
              <a:srgbClr val="34487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1493519" y="2478023"/>
            <a:ext cx="1626235" cy="460375"/>
          </a:xfrm>
          <a:prstGeom prst="rect">
            <a:avLst/>
          </a:prstGeom>
          <a:solidFill>
            <a:srgbClr val="4966AC"/>
          </a:solidFill>
          <a:ln w="15239">
            <a:solidFill>
              <a:srgbClr val="34487C"/>
            </a:solidFill>
          </a:ln>
        </p:spPr>
        <p:txBody>
          <a:bodyPr vert="horz" wrap="square" lIns="0" tIns="882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95"/>
              </a:spcBef>
            </a:pPr>
            <a:r>
              <a:rPr sz="1800" spc="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RAM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61160" y="3032760"/>
            <a:ext cx="1290955" cy="274320"/>
          </a:xfrm>
          <a:prstGeom prst="rect">
            <a:avLst/>
          </a:prstGeom>
          <a:solidFill>
            <a:srgbClr val="FFC000"/>
          </a:solidFill>
          <a:ln w="15239">
            <a:solidFill>
              <a:srgbClr val="34487C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306705">
              <a:lnSpc>
                <a:spcPct val="100000"/>
              </a:lnSpc>
              <a:spcBef>
                <a:spcPts val="215"/>
              </a:spcBef>
            </a:pPr>
            <a:r>
              <a:rPr sz="1400" spc="-20" dirty="0">
                <a:latin typeface="Verdana" panose="020B0604030504040204"/>
                <a:cs typeface="Verdana" panose="020B0604030504040204"/>
              </a:rPr>
              <a:t>number</a:t>
            </a:r>
            <a:endParaRPr sz="14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45479" y="2478023"/>
            <a:ext cx="4832985" cy="922019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 dirty="0">
              <a:latin typeface="Times New Roman" panose="02020603050405020304"/>
              <a:cs typeface="Times New Roman" panose="02020603050405020304"/>
            </a:endParaRPr>
          </a:p>
          <a:p>
            <a:pPr marL="228600">
              <a:lnSpc>
                <a:spcPct val="100000"/>
              </a:lnSpc>
              <a:spcBef>
                <a:spcPts val="5"/>
              </a:spcBef>
            </a:pPr>
            <a:r>
              <a:rPr sz="1800" b="1" spc="-10" dirty="0">
                <a:latin typeface="Courier New" panose="02070309020205020404"/>
                <a:cs typeface="Courier New" panose="02070309020205020404"/>
              </a:rPr>
              <a:t>int</a:t>
            </a:r>
            <a:r>
              <a:rPr sz="1800" b="1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10" dirty="0">
                <a:latin typeface="Courier New" panose="02070309020205020404"/>
                <a:cs typeface="Courier New" panose="02070309020205020404"/>
              </a:rPr>
              <a:t>number;</a:t>
            </a:r>
            <a:endParaRPr sz="1800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951988" y="2933192"/>
            <a:ext cx="2800350" cy="281940"/>
          </a:xfrm>
          <a:custGeom>
            <a:avLst/>
            <a:gdLst/>
            <a:ahLst/>
            <a:cxnLst/>
            <a:rect l="l" t="t" r="r" b="b"/>
            <a:pathLst>
              <a:path w="2800350" h="281939">
                <a:moveTo>
                  <a:pt x="36402" y="241011"/>
                </a:moveTo>
                <a:lnTo>
                  <a:pt x="11384" y="243067"/>
                </a:lnTo>
                <a:lnTo>
                  <a:pt x="92582" y="281940"/>
                </a:lnTo>
                <a:lnTo>
                  <a:pt x="96393" y="280543"/>
                </a:lnTo>
                <a:lnTo>
                  <a:pt x="97917" y="277368"/>
                </a:lnTo>
                <a:lnTo>
                  <a:pt x="99313" y="274193"/>
                </a:lnTo>
                <a:lnTo>
                  <a:pt x="98043" y="270383"/>
                </a:lnTo>
                <a:lnTo>
                  <a:pt x="94868" y="268986"/>
                </a:lnTo>
                <a:lnTo>
                  <a:pt x="36402" y="241011"/>
                </a:lnTo>
                <a:close/>
              </a:path>
              <a:path w="2800350" h="281939">
                <a:moveTo>
                  <a:pt x="6625" y="240789"/>
                </a:moveTo>
                <a:lnTo>
                  <a:pt x="9525" y="243205"/>
                </a:lnTo>
                <a:lnTo>
                  <a:pt x="11384" y="243067"/>
                </a:lnTo>
                <a:lnTo>
                  <a:pt x="6625" y="240789"/>
                </a:lnTo>
                <a:close/>
              </a:path>
              <a:path w="2800350" h="281939">
                <a:moveTo>
                  <a:pt x="35229" y="228450"/>
                </a:moveTo>
                <a:lnTo>
                  <a:pt x="11937" y="230378"/>
                </a:lnTo>
                <a:lnTo>
                  <a:pt x="10167" y="230504"/>
                </a:lnTo>
                <a:lnTo>
                  <a:pt x="6141" y="233321"/>
                </a:lnTo>
                <a:lnTo>
                  <a:pt x="5842" y="233680"/>
                </a:lnTo>
                <a:lnTo>
                  <a:pt x="6095" y="237109"/>
                </a:lnTo>
                <a:lnTo>
                  <a:pt x="6476" y="240665"/>
                </a:lnTo>
                <a:lnTo>
                  <a:pt x="6625" y="240789"/>
                </a:lnTo>
                <a:lnTo>
                  <a:pt x="11384" y="243067"/>
                </a:lnTo>
                <a:lnTo>
                  <a:pt x="26773" y="241808"/>
                </a:lnTo>
                <a:lnTo>
                  <a:pt x="16129" y="241808"/>
                </a:lnTo>
                <a:lnTo>
                  <a:pt x="15239" y="230886"/>
                </a:lnTo>
                <a:lnTo>
                  <a:pt x="31746" y="230886"/>
                </a:lnTo>
                <a:lnTo>
                  <a:pt x="35229" y="228450"/>
                </a:lnTo>
                <a:close/>
              </a:path>
              <a:path w="2800350" h="281939">
                <a:moveTo>
                  <a:pt x="15239" y="230886"/>
                </a:moveTo>
                <a:lnTo>
                  <a:pt x="16129" y="241808"/>
                </a:lnTo>
                <a:lnTo>
                  <a:pt x="25041" y="235575"/>
                </a:lnTo>
                <a:lnTo>
                  <a:pt x="15239" y="230886"/>
                </a:lnTo>
                <a:close/>
              </a:path>
              <a:path w="2800350" h="281939">
                <a:moveTo>
                  <a:pt x="25041" y="235575"/>
                </a:moveTo>
                <a:lnTo>
                  <a:pt x="16129" y="241808"/>
                </a:lnTo>
                <a:lnTo>
                  <a:pt x="26773" y="241808"/>
                </a:lnTo>
                <a:lnTo>
                  <a:pt x="36402" y="241011"/>
                </a:lnTo>
                <a:lnTo>
                  <a:pt x="25041" y="235575"/>
                </a:lnTo>
                <a:close/>
              </a:path>
              <a:path w="2800350" h="281939">
                <a:moveTo>
                  <a:pt x="2796159" y="0"/>
                </a:moveTo>
                <a:lnTo>
                  <a:pt x="2792603" y="254"/>
                </a:lnTo>
                <a:lnTo>
                  <a:pt x="35229" y="228450"/>
                </a:lnTo>
                <a:lnTo>
                  <a:pt x="25041" y="235575"/>
                </a:lnTo>
                <a:lnTo>
                  <a:pt x="36402" y="241011"/>
                </a:lnTo>
                <a:lnTo>
                  <a:pt x="2797175" y="12700"/>
                </a:lnTo>
                <a:lnTo>
                  <a:pt x="2799841" y="9525"/>
                </a:lnTo>
                <a:lnTo>
                  <a:pt x="2799461" y="6096"/>
                </a:lnTo>
                <a:lnTo>
                  <a:pt x="2799207" y="2540"/>
                </a:lnTo>
                <a:lnTo>
                  <a:pt x="2796159" y="0"/>
                </a:lnTo>
                <a:close/>
              </a:path>
              <a:path w="2800350" h="281939">
                <a:moveTo>
                  <a:pt x="6141" y="233321"/>
                </a:moveTo>
                <a:lnTo>
                  <a:pt x="0" y="237617"/>
                </a:lnTo>
                <a:lnTo>
                  <a:pt x="6625" y="240789"/>
                </a:lnTo>
                <a:lnTo>
                  <a:pt x="6476" y="240665"/>
                </a:lnTo>
                <a:lnTo>
                  <a:pt x="6095" y="237109"/>
                </a:lnTo>
                <a:lnTo>
                  <a:pt x="5842" y="233680"/>
                </a:lnTo>
                <a:lnTo>
                  <a:pt x="6141" y="233321"/>
                </a:lnTo>
                <a:close/>
              </a:path>
              <a:path w="2800350" h="281939">
                <a:moveTo>
                  <a:pt x="31746" y="230886"/>
                </a:moveTo>
                <a:lnTo>
                  <a:pt x="15239" y="230886"/>
                </a:lnTo>
                <a:lnTo>
                  <a:pt x="25041" y="235575"/>
                </a:lnTo>
                <a:lnTo>
                  <a:pt x="31746" y="230886"/>
                </a:lnTo>
                <a:close/>
              </a:path>
              <a:path w="2800350" h="281939">
                <a:moveTo>
                  <a:pt x="10167" y="230504"/>
                </a:moveTo>
                <a:lnTo>
                  <a:pt x="8381" y="230632"/>
                </a:lnTo>
                <a:lnTo>
                  <a:pt x="6141" y="233321"/>
                </a:lnTo>
                <a:lnTo>
                  <a:pt x="10167" y="230504"/>
                </a:lnTo>
                <a:close/>
              </a:path>
              <a:path w="2800350" h="281939">
                <a:moveTo>
                  <a:pt x="84074" y="178816"/>
                </a:moveTo>
                <a:lnTo>
                  <a:pt x="10167" y="230504"/>
                </a:lnTo>
                <a:lnTo>
                  <a:pt x="11937" y="230378"/>
                </a:lnTo>
                <a:lnTo>
                  <a:pt x="35229" y="228450"/>
                </a:lnTo>
                <a:lnTo>
                  <a:pt x="91312" y="189230"/>
                </a:lnTo>
                <a:lnTo>
                  <a:pt x="92075" y="185293"/>
                </a:lnTo>
                <a:lnTo>
                  <a:pt x="90043" y="182372"/>
                </a:lnTo>
                <a:lnTo>
                  <a:pt x="88011" y="179578"/>
                </a:lnTo>
                <a:lnTo>
                  <a:pt x="84074" y="178816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3596132" y="2657983"/>
            <a:ext cx="1673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reserves</a:t>
            </a:r>
            <a:r>
              <a:rPr sz="1800" spc="-16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6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space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6707124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9000" y="165100"/>
            <a:ext cx="9093835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Variables </a:t>
            </a:r>
            <a:r>
              <a:rPr spc="-10" dirty="0"/>
              <a:t>and</a:t>
            </a:r>
            <a:r>
              <a:rPr spc="-35" dirty="0"/>
              <a:t> </a:t>
            </a:r>
            <a:r>
              <a:rPr spc="-5" dirty="0"/>
              <a:t>Constants</a:t>
            </a:r>
            <a:endParaRPr spc="-5" dirty="0"/>
          </a:p>
        </p:txBody>
      </p:sp>
      <p:sp>
        <p:nvSpPr>
          <p:cNvPr id="7" name="object 7"/>
          <p:cNvSpPr/>
          <p:nvPr/>
        </p:nvSpPr>
        <p:spPr>
          <a:xfrm>
            <a:off x="685800" y="1363980"/>
            <a:ext cx="2953512" cy="6355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79144" y="1476882"/>
            <a:ext cx="25736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Variables </a:t>
            </a:r>
            <a:r>
              <a:rPr sz="2000" b="1" i="1" spc="-2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</a:t>
            </a:r>
            <a:r>
              <a:rPr sz="2000" b="1" i="1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b="1" i="1" spc="-1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memory</a:t>
            </a:r>
            <a:endParaRPr sz="20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93519" y="2478023"/>
            <a:ext cx="1626235" cy="2845435"/>
          </a:xfrm>
          <a:custGeom>
            <a:avLst/>
            <a:gdLst/>
            <a:ahLst/>
            <a:cxnLst/>
            <a:rect l="l" t="t" r="r" b="b"/>
            <a:pathLst>
              <a:path w="1626235" h="2845435">
                <a:moveTo>
                  <a:pt x="0" y="2845308"/>
                </a:moveTo>
                <a:lnTo>
                  <a:pt x="1626108" y="2845308"/>
                </a:lnTo>
                <a:lnTo>
                  <a:pt x="1626108" y="0"/>
                </a:lnTo>
                <a:lnTo>
                  <a:pt x="0" y="0"/>
                </a:lnTo>
                <a:lnTo>
                  <a:pt x="0" y="2845308"/>
                </a:lnTo>
                <a:close/>
              </a:path>
            </a:pathLst>
          </a:custGeom>
          <a:ln w="15240">
            <a:solidFill>
              <a:srgbClr val="34487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1493519" y="2478023"/>
            <a:ext cx="1626235" cy="460375"/>
          </a:xfrm>
          <a:prstGeom prst="rect">
            <a:avLst/>
          </a:prstGeom>
          <a:solidFill>
            <a:srgbClr val="4966AC"/>
          </a:solidFill>
          <a:ln w="15239">
            <a:solidFill>
              <a:srgbClr val="34487C"/>
            </a:solidFill>
          </a:ln>
        </p:spPr>
        <p:txBody>
          <a:bodyPr vert="horz" wrap="square" lIns="0" tIns="882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95"/>
              </a:spcBef>
            </a:pPr>
            <a:r>
              <a:rPr sz="1800" spc="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RAM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61160" y="3032760"/>
            <a:ext cx="1290955" cy="274320"/>
          </a:xfrm>
          <a:prstGeom prst="rect">
            <a:avLst/>
          </a:prstGeom>
          <a:solidFill>
            <a:srgbClr val="FFC000"/>
          </a:solidFill>
          <a:ln w="15239">
            <a:solidFill>
              <a:srgbClr val="34487C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306705">
              <a:lnSpc>
                <a:spcPct val="100000"/>
              </a:lnSpc>
              <a:spcBef>
                <a:spcPts val="215"/>
              </a:spcBef>
            </a:pPr>
            <a:r>
              <a:rPr sz="1400" spc="-20" dirty="0">
                <a:latin typeface="Verdana" panose="020B0604030504040204"/>
                <a:cs typeface="Verdana" panose="020B0604030504040204"/>
              </a:rPr>
              <a:t>number</a:t>
            </a:r>
            <a:endParaRPr sz="14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714999" y="2514853"/>
            <a:ext cx="4832985" cy="922019"/>
          </a:xfrm>
          <a:custGeom>
            <a:avLst/>
            <a:gdLst/>
            <a:ahLst/>
            <a:cxnLst/>
            <a:rect l="l" t="t" r="r" b="b"/>
            <a:pathLst>
              <a:path w="4832984" h="922020">
                <a:moveTo>
                  <a:pt x="4832604" y="0"/>
                </a:moveTo>
                <a:lnTo>
                  <a:pt x="0" y="0"/>
                </a:lnTo>
                <a:lnTo>
                  <a:pt x="0" y="922020"/>
                </a:lnTo>
                <a:lnTo>
                  <a:pt x="4832604" y="922020"/>
                </a:lnTo>
                <a:lnTo>
                  <a:pt x="483260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5961634" y="2757627"/>
            <a:ext cx="15271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ourier New" panose="02070309020205020404"/>
                <a:cs typeface="Courier New" panose="02070309020205020404"/>
              </a:rPr>
              <a:t>int</a:t>
            </a:r>
            <a:r>
              <a:rPr sz="1800" b="1" spc="-8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10" dirty="0">
                <a:latin typeface="Courier New" panose="02070309020205020404"/>
                <a:cs typeface="Courier New" panose="02070309020205020404"/>
              </a:rPr>
              <a:t>number;</a:t>
            </a:r>
            <a:endParaRPr sz="1800" dirty="0">
              <a:latin typeface="Courier New" panose="02070309020205020404"/>
              <a:cs typeface="Courier New" panose="02070309020205020404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951988" y="2697479"/>
            <a:ext cx="3495675" cy="1185545"/>
            <a:chOff x="2951988" y="2697479"/>
            <a:chExt cx="3495675" cy="1185545"/>
          </a:xfrm>
        </p:grpSpPr>
        <p:sp>
          <p:nvSpPr>
            <p:cNvPr id="15" name="object 15"/>
            <p:cNvSpPr/>
            <p:nvPr/>
          </p:nvSpPr>
          <p:spPr>
            <a:xfrm>
              <a:off x="5891783" y="2705099"/>
              <a:ext cx="535305" cy="447040"/>
            </a:xfrm>
            <a:custGeom>
              <a:avLst/>
              <a:gdLst/>
              <a:ahLst/>
              <a:cxnLst/>
              <a:rect l="l" t="t" r="r" b="b"/>
              <a:pathLst>
                <a:path w="535304" h="447039">
                  <a:moveTo>
                    <a:pt x="0" y="223265"/>
                  </a:moveTo>
                  <a:lnTo>
                    <a:pt x="5434" y="178267"/>
                  </a:lnTo>
                  <a:lnTo>
                    <a:pt x="21020" y="136356"/>
                  </a:lnTo>
                  <a:lnTo>
                    <a:pt x="45682" y="98431"/>
                  </a:lnTo>
                  <a:lnTo>
                    <a:pt x="78343" y="65389"/>
                  </a:lnTo>
                  <a:lnTo>
                    <a:pt x="117927" y="38127"/>
                  </a:lnTo>
                  <a:lnTo>
                    <a:pt x="163359" y="17543"/>
                  </a:lnTo>
                  <a:lnTo>
                    <a:pt x="213563" y="4535"/>
                  </a:lnTo>
                  <a:lnTo>
                    <a:pt x="267462" y="0"/>
                  </a:lnTo>
                  <a:lnTo>
                    <a:pt x="321360" y="4535"/>
                  </a:lnTo>
                  <a:lnTo>
                    <a:pt x="371564" y="17543"/>
                  </a:lnTo>
                  <a:lnTo>
                    <a:pt x="416996" y="38127"/>
                  </a:lnTo>
                  <a:lnTo>
                    <a:pt x="456580" y="65389"/>
                  </a:lnTo>
                  <a:lnTo>
                    <a:pt x="489241" y="98431"/>
                  </a:lnTo>
                  <a:lnTo>
                    <a:pt x="513903" y="136356"/>
                  </a:lnTo>
                  <a:lnTo>
                    <a:pt x="529489" y="178267"/>
                  </a:lnTo>
                  <a:lnTo>
                    <a:pt x="534924" y="223265"/>
                  </a:lnTo>
                  <a:lnTo>
                    <a:pt x="529489" y="268264"/>
                  </a:lnTo>
                  <a:lnTo>
                    <a:pt x="513903" y="310175"/>
                  </a:lnTo>
                  <a:lnTo>
                    <a:pt x="489241" y="348100"/>
                  </a:lnTo>
                  <a:lnTo>
                    <a:pt x="456580" y="381142"/>
                  </a:lnTo>
                  <a:lnTo>
                    <a:pt x="416996" y="408404"/>
                  </a:lnTo>
                  <a:lnTo>
                    <a:pt x="371564" y="428988"/>
                  </a:lnTo>
                  <a:lnTo>
                    <a:pt x="321360" y="441996"/>
                  </a:lnTo>
                  <a:lnTo>
                    <a:pt x="267462" y="446532"/>
                  </a:lnTo>
                  <a:lnTo>
                    <a:pt x="213563" y="441996"/>
                  </a:lnTo>
                  <a:lnTo>
                    <a:pt x="163359" y="428988"/>
                  </a:lnTo>
                  <a:lnTo>
                    <a:pt x="117927" y="408404"/>
                  </a:lnTo>
                  <a:lnTo>
                    <a:pt x="78343" y="381142"/>
                  </a:lnTo>
                  <a:lnTo>
                    <a:pt x="45682" y="348100"/>
                  </a:lnTo>
                  <a:lnTo>
                    <a:pt x="21020" y="310175"/>
                  </a:lnTo>
                  <a:lnTo>
                    <a:pt x="5434" y="268264"/>
                  </a:lnTo>
                  <a:lnTo>
                    <a:pt x="0" y="223265"/>
                  </a:lnTo>
                  <a:close/>
                </a:path>
              </a:pathLst>
            </a:custGeom>
            <a:ln w="15239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6158483" y="3151631"/>
              <a:ext cx="284480" cy="727075"/>
            </a:xfrm>
            <a:custGeom>
              <a:avLst/>
              <a:gdLst/>
              <a:ahLst/>
              <a:cxnLst/>
              <a:rect l="l" t="t" r="r" b="b"/>
              <a:pathLst>
                <a:path w="284479" h="727075">
                  <a:moveTo>
                    <a:pt x="0" y="0"/>
                  </a:moveTo>
                  <a:lnTo>
                    <a:pt x="284225" y="726820"/>
                  </a:lnTo>
                </a:path>
              </a:pathLst>
            </a:custGeom>
            <a:ln w="9143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2951988" y="2933191"/>
              <a:ext cx="2800350" cy="281940"/>
            </a:xfrm>
            <a:custGeom>
              <a:avLst/>
              <a:gdLst/>
              <a:ahLst/>
              <a:cxnLst/>
              <a:rect l="l" t="t" r="r" b="b"/>
              <a:pathLst>
                <a:path w="2800350" h="281939">
                  <a:moveTo>
                    <a:pt x="36402" y="241011"/>
                  </a:moveTo>
                  <a:lnTo>
                    <a:pt x="11384" y="243067"/>
                  </a:lnTo>
                  <a:lnTo>
                    <a:pt x="92582" y="281940"/>
                  </a:lnTo>
                  <a:lnTo>
                    <a:pt x="96393" y="280543"/>
                  </a:lnTo>
                  <a:lnTo>
                    <a:pt x="97917" y="277368"/>
                  </a:lnTo>
                  <a:lnTo>
                    <a:pt x="99313" y="274193"/>
                  </a:lnTo>
                  <a:lnTo>
                    <a:pt x="98043" y="270383"/>
                  </a:lnTo>
                  <a:lnTo>
                    <a:pt x="94868" y="268986"/>
                  </a:lnTo>
                  <a:lnTo>
                    <a:pt x="36402" y="241011"/>
                  </a:lnTo>
                  <a:close/>
                </a:path>
                <a:path w="2800350" h="281939">
                  <a:moveTo>
                    <a:pt x="6625" y="240789"/>
                  </a:moveTo>
                  <a:lnTo>
                    <a:pt x="9525" y="243205"/>
                  </a:lnTo>
                  <a:lnTo>
                    <a:pt x="11384" y="243067"/>
                  </a:lnTo>
                  <a:lnTo>
                    <a:pt x="6625" y="240789"/>
                  </a:lnTo>
                  <a:close/>
                </a:path>
                <a:path w="2800350" h="281939">
                  <a:moveTo>
                    <a:pt x="35229" y="228450"/>
                  </a:moveTo>
                  <a:lnTo>
                    <a:pt x="11937" y="230378"/>
                  </a:lnTo>
                  <a:lnTo>
                    <a:pt x="10167" y="230504"/>
                  </a:lnTo>
                  <a:lnTo>
                    <a:pt x="6141" y="233321"/>
                  </a:lnTo>
                  <a:lnTo>
                    <a:pt x="5842" y="233680"/>
                  </a:lnTo>
                  <a:lnTo>
                    <a:pt x="6095" y="237109"/>
                  </a:lnTo>
                  <a:lnTo>
                    <a:pt x="6476" y="240665"/>
                  </a:lnTo>
                  <a:lnTo>
                    <a:pt x="6625" y="240789"/>
                  </a:lnTo>
                  <a:lnTo>
                    <a:pt x="11384" y="243067"/>
                  </a:lnTo>
                  <a:lnTo>
                    <a:pt x="26773" y="241808"/>
                  </a:lnTo>
                  <a:lnTo>
                    <a:pt x="16129" y="241808"/>
                  </a:lnTo>
                  <a:lnTo>
                    <a:pt x="15239" y="230886"/>
                  </a:lnTo>
                  <a:lnTo>
                    <a:pt x="31746" y="230886"/>
                  </a:lnTo>
                  <a:lnTo>
                    <a:pt x="35229" y="228450"/>
                  </a:lnTo>
                  <a:close/>
                </a:path>
                <a:path w="2800350" h="281939">
                  <a:moveTo>
                    <a:pt x="15239" y="230886"/>
                  </a:moveTo>
                  <a:lnTo>
                    <a:pt x="16129" y="241808"/>
                  </a:lnTo>
                  <a:lnTo>
                    <a:pt x="25041" y="235575"/>
                  </a:lnTo>
                  <a:lnTo>
                    <a:pt x="15239" y="230886"/>
                  </a:lnTo>
                  <a:close/>
                </a:path>
                <a:path w="2800350" h="281939">
                  <a:moveTo>
                    <a:pt x="25041" y="235575"/>
                  </a:moveTo>
                  <a:lnTo>
                    <a:pt x="16129" y="241808"/>
                  </a:lnTo>
                  <a:lnTo>
                    <a:pt x="26773" y="241808"/>
                  </a:lnTo>
                  <a:lnTo>
                    <a:pt x="36402" y="241011"/>
                  </a:lnTo>
                  <a:lnTo>
                    <a:pt x="25041" y="235575"/>
                  </a:lnTo>
                  <a:close/>
                </a:path>
                <a:path w="2800350" h="281939">
                  <a:moveTo>
                    <a:pt x="2796159" y="0"/>
                  </a:moveTo>
                  <a:lnTo>
                    <a:pt x="2792603" y="254"/>
                  </a:lnTo>
                  <a:lnTo>
                    <a:pt x="35229" y="228450"/>
                  </a:lnTo>
                  <a:lnTo>
                    <a:pt x="25041" y="235575"/>
                  </a:lnTo>
                  <a:lnTo>
                    <a:pt x="36402" y="241011"/>
                  </a:lnTo>
                  <a:lnTo>
                    <a:pt x="2797175" y="12700"/>
                  </a:lnTo>
                  <a:lnTo>
                    <a:pt x="2799841" y="9525"/>
                  </a:lnTo>
                  <a:lnTo>
                    <a:pt x="2799461" y="6096"/>
                  </a:lnTo>
                  <a:lnTo>
                    <a:pt x="2799207" y="2540"/>
                  </a:lnTo>
                  <a:lnTo>
                    <a:pt x="2796159" y="0"/>
                  </a:lnTo>
                  <a:close/>
                </a:path>
                <a:path w="2800350" h="281939">
                  <a:moveTo>
                    <a:pt x="6141" y="233321"/>
                  </a:moveTo>
                  <a:lnTo>
                    <a:pt x="0" y="237617"/>
                  </a:lnTo>
                  <a:lnTo>
                    <a:pt x="6625" y="240789"/>
                  </a:lnTo>
                  <a:lnTo>
                    <a:pt x="6476" y="240665"/>
                  </a:lnTo>
                  <a:lnTo>
                    <a:pt x="6095" y="237109"/>
                  </a:lnTo>
                  <a:lnTo>
                    <a:pt x="5842" y="233680"/>
                  </a:lnTo>
                  <a:lnTo>
                    <a:pt x="6141" y="233321"/>
                  </a:lnTo>
                  <a:close/>
                </a:path>
                <a:path w="2800350" h="281939">
                  <a:moveTo>
                    <a:pt x="31746" y="230886"/>
                  </a:moveTo>
                  <a:lnTo>
                    <a:pt x="15239" y="230886"/>
                  </a:lnTo>
                  <a:lnTo>
                    <a:pt x="25041" y="235575"/>
                  </a:lnTo>
                  <a:lnTo>
                    <a:pt x="31746" y="230886"/>
                  </a:lnTo>
                  <a:close/>
                </a:path>
                <a:path w="2800350" h="281939">
                  <a:moveTo>
                    <a:pt x="10167" y="230504"/>
                  </a:moveTo>
                  <a:lnTo>
                    <a:pt x="8381" y="230632"/>
                  </a:lnTo>
                  <a:lnTo>
                    <a:pt x="6141" y="233321"/>
                  </a:lnTo>
                  <a:lnTo>
                    <a:pt x="10167" y="230504"/>
                  </a:lnTo>
                  <a:close/>
                </a:path>
                <a:path w="2800350" h="281939">
                  <a:moveTo>
                    <a:pt x="84074" y="178816"/>
                  </a:moveTo>
                  <a:lnTo>
                    <a:pt x="10167" y="230504"/>
                  </a:lnTo>
                  <a:lnTo>
                    <a:pt x="11937" y="230378"/>
                  </a:lnTo>
                  <a:lnTo>
                    <a:pt x="35229" y="228450"/>
                  </a:lnTo>
                  <a:lnTo>
                    <a:pt x="91312" y="189230"/>
                  </a:lnTo>
                  <a:lnTo>
                    <a:pt x="92075" y="185293"/>
                  </a:lnTo>
                  <a:lnTo>
                    <a:pt x="90043" y="182372"/>
                  </a:lnTo>
                  <a:lnTo>
                    <a:pt x="88011" y="179578"/>
                  </a:lnTo>
                  <a:lnTo>
                    <a:pt x="84074" y="178816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857113" y="4021023"/>
            <a:ext cx="4589780" cy="1146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Usually</a:t>
            </a:r>
            <a:r>
              <a:rPr sz="1800" spc="-13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5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15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32bit</a:t>
            </a:r>
            <a:r>
              <a:rPr sz="1800" spc="-15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signed</a:t>
            </a:r>
            <a:r>
              <a:rPr sz="1800" spc="-13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pc="-9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  <a:sym typeface="+mn-ea"/>
              </a:rPr>
              <a:t>(max.</a:t>
            </a:r>
            <a:r>
              <a:rPr spc="-11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  <a:sym typeface="+mn-ea"/>
              </a:rPr>
              <a:t> </a:t>
            </a:r>
            <a:r>
              <a:rPr spc="-15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  <a:sym typeface="+mn-ea"/>
              </a:rPr>
              <a:t>2147483647)</a:t>
            </a:r>
            <a:endParaRPr dirty="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or</a:t>
            </a:r>
            <a:r>
              <a:rPr sz="1800" spc="-15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unsigned</a:t>
            </a:r>
            <a:r>
              <a:rPr sz="1800" spc="-12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integer</a:t>
            </a:r>
            <a:r>
              <a:rPr spc="-9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  <a:sym typeface="+mn-ea"/>
              </a:rPr>
              <a:t>(max.</a:t>
            </a:r>
            <a:r>
              <a:rPr spc="-11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  <a:sym typeface="+mn-ea"/>
              </a:rPr>
              <a:t> </a:t>
            </a:r>
            <a:r>
              <a:rPr lang="en-US" spc="-15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  <a:sym typeface="+mn-ea"/>
              </a:rPr>
              <a:t>4294967295</a:t>
            </a:r>
            <a:r>
              <a:rPr spc="-15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  <a:sym typeface="+mn-ea"/>
              </a:rPr>
              <a:t>)</a:t>
            </a:r>
            <a:endParaRPr dirty="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596132" y="2657983"/>
            <a:ext cx="1673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reserves</a:t>
            </a:r>
            <a:r>
              <a:rPr sz="1800" spc="-16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6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space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6707124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9000" y="165100"/>
            <a:ext cx="9413240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Variables </a:t>
            </a:r>
            <a:r>
              <a:rPr spc="-10" dirty="0"/>
              <a:t>and</a:t>
            </a:r>
            <a:r>
              <a:rPr spc="-35" dirty="0"/>
              <a:t> </a:t>
            </a:r>
            <a:r>
              <a:rPr spc="-5" dirty="0"/>
              <a:t>Constants</a:t>
            </a:r>
            <a:endParaRPr spc="-5" dirty="0"/>
          </a:p>
        </p:txBody>
      </p:sp>
      <p:sp>
        <p:nvSpPr>
          <p:cNvPr id="7" name="object 7"/>
          <p:cNvSpPr/>
          <p:nvPr/>
        </p:nvSpPr>
        <p:spPr>
          <a:xfrm>
            <a:off x="685800" y="1363980"/>
            <a:ext cx="2953512" cy="6355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79144" y="1476882"/>
            <a:ext cx="25736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Variables </a:t>
            </a:r>
            <a:r>
              <a:rPr sz="2000" b="1" i="1" spc="-2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</a:t>
            </a:r>
            <a:r>
              <a:rPr sz="2000" b="1" i="1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b="1" i="1" spc="-1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memory</a:t>
            </a:r>
            <a:endParaRPr sz="20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93519" y="2478023"/>
            <a:ext cx="1626235" cy="2845435"/>
          </a:xfrm>
          <a:custGeom>
            <a:avLst/>
            <a:gdLst/>
            <a:ahLst/>
            <a:cxnLst/>
            <a:rect l="l" t="t" r="r" b="b"/>
            <a:pathLst>
              <a:path w="1626235" h="2845435">
                <a:moveTo>
                  <a:pt x="0" y="2845308"/>
                </a:moveTo>
                <a:lnTo>
                  <a:pt x="1626108" y="2845308"/>
                </a:lnTo>
                <a:lnTo>
                  <a:pt x="1626108" y="0"/>
                </a:lnTo>
                <a:lnTo>
                  <a:pt x="0" y="0"/>
                </a:lnTo>
                <a:lnTo>
                  <a:pt x="0" y="2845308"/>
                </a:lnTo>
                <a:close/>
              </a:path>
            </a:pathLst>
          </a:custGeom>
          <a:ln w="15240">
            <a:solidFill>
              <a:srgbClr val="34487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1493519" y="2478023"/>
            <a:ext cx="1626235" cy="460375"/>
          </a:xfrm>
          <a:prstGeom prst="rect">
            <a:avLst/>
          </a:prstGeom>
          <a:solidFill>
            <a:srgbClr val="4966AC"/>
          </a:solidFill>
          <a:ln w="15239">
            <a:solidFill>
              <a:srgbClr val="34487C"/>
            </a:solidFill>
          </a:ln>
        </p:spPr>
        <p:txBody>
          <a:bodyPr vert="horz" wrap="square" lIns="0" tIns="882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95"/>
              </a:spcBef>
            </a:pPr>
            <a:r>
              <a:rPr sz="1800" spc="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RAM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61160" y="3032760"/>
            <a:ext cx="1290955" cy="274320"/>
          </a:xfrm>
          <a:prstGeom prst="rect">
            <a:avLst/>
          </a:prstGeom>
          <a:solidFill>
            <a:srgbClr val="FFC000"/>
          </a:solidFill>
          <a:ln w="15239">
            <a:solidFill>
              <a:srgbClr val="34487C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5"/>
              </a:spcBef>
            </a:pPr>
            <a:r>
              <a:rPr sz="1400" spc="-114" dirty="0">
                <a:latin typeface="Verdana" panose="020B0604030504040204"/>
                <a:cs typeface="Verdana" panose="020B0604030504040204"/>
              </a:rPr>
              <a:t>20</a:t>
            </a:r>
            <a:endParaRPr sz="14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45479" y="2478023"/>
            <a:ext cx="4832985" cy="147701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 dirty="0">
              <a:latin typeface="Times New Roman" panose="02020603050405020304"/>
              <a:cs typeface="Times New Roman" panose="02020603050405020304"/>
            </a:endParaRPr>
          </a:p>
          <a:p>
            <a:pPr marL="228600">
              <a:lnSpc>
                <a:spcPct val="100000"/>
              </a:lnSpc>
              <a:spcBef>
                <a:spcPts val="5"/>
              </a:spcBef>
            </a:pPr>
            <a:r>
              <a:rPr sz="1800" b="1" spc="-10" dirty="0">
                <a:latin typeface="Courier New" panose="02070309020205020404"/>
                <a:cs typeface="Courier New" panose="02070309020205020404"/>
              </a:rPr>
              <a:t>int</a:t>
            </a:r>
            <a:r>
              <a:rPr sz="1800" b="1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10" dirty="0">
                <a:latin typeface="Courier New" panose="02070309020205020404"/>
                <a:cs typeface="Courier New" panose="02070309020205020404"/>
              </a:rPr>
              <a:t>number;</a:t>
            </a:r>
            <a:endParaRPr sz="1800" dirty="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 dirty="0">
              <a:latin typeface="Courier New" panose="02070309020205020404"/>
              <a:cs typeface="Courier New" panose="02070309020205020404"/>
            </a:endParaRPr>
          </a:p>
          <a:p>
            <a:pPr marL="228600">
              <a:lnSpc>
                <a:spcPct val="100000"/>
              </a:lnSpc>
            </a:pPr>
            <a:r>
              <a:rPr sz="1800" b="1" spc="-10" dirty="0">
                <a:latin typeface="Courier New" panose="02070309020205020404"/>
                <a:cs typeface="Courier New" panose="02070309020205020404"/>
              </a:rPr>
              <a:t>number </a:t>
            </a:r>
            <a:r>
              <a:rPr sz="1800" b="1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1800" b="1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10" dirty="0">
                <a:latin typeface="Courier New" panose="02070309020205020404"/>
                <a:cs typeface="Courier New" panose="02070309020205020404"/>
              </a:rPr>
              <a:t>20;</a:t>
            </a:r>
            <a:endParaRPr sz="1800" dirty="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6707124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9000" y="165100"/>
            <a:ext cx="9593580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Variables </a:t>
            </a:r>
            <a:r>
              <a:rPr spc="-10" dirty="0"/>
              <a:t>and</a:t>
            </a:r>
            <a:r>
              <a:rPr spc="-35" dirty="0"/>
              <a:t> </a:t>
            </a:r>
            <a:r>
              <a:rPr spc="-5" dirty="0"/>
              <a:t>Constants</a:t>
            </a:r>
            <a:endParaRPr spc="-5" dirty="0"/>
          </a:p>
        </p:txBody>
      </p:sp>
      <p:sp>
        <p:nvSpPr>
          <p:cNvPr id="7" name="object 7"/>
          <p:cNvSpPr/>
          <p:nvPr/>
        </p:nvSpPr>
        <p:spPr>
          <a:xfrm>
            <a:off x="685800" y="1363980"/>
            <a:ext cx="2953512" cy="6355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79144" y="1476882"/>
            <a:ext cx="25736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Variables </a:t>
            </a:r>
            <a:r>
              <a:rPr sz="2000" b="1" i="1" spc="-2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</a:t>
            </a:r>
            <a:r>
              <a:rPr sz="2000" b="1" i="1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b="1" i="1" spc="-1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memory</a:t>
            </a:r>
            <a:endParaRPr sz="20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93519" y="2478023"/>
            <a:ext cx="1626235" cy="2845435"/>
          </a:xfrm>
          <a:custGeom>
            <a:avLst/>
            <a:gdLst/>
            <a:ahLst/>
            <a:cxnLst/>
            <a:rect l="l" t="t" r="r" b="b"/>
            <a:pathLst>
              <a:path w="1626235" h="2845435">
                <a:moveTo>
                  <a:pt x="0" y="2845308"/>
                </a:moveTo>
                <a:lnTo>
                  <a:pt x="1626108" y="2845308"/>
                </a:lnTo>
                <a:lnTo>
                  <a:pt x="1626108" y="0"/>
                </a:lnTo>
                <a:lnTo>
                  <a:pt x="0" y="0"/>
                </a:lnTo>
                <a:lnTo>
                  <a:pt x="0" y="2845308"/>
                </a:lnTo>
                <a:close/>
              </a:path>
            </a:pathLst>
          </a:custGeom>
          <a:ln w="15240">
            <a:solidFill>
              <a:srgbClr val="34487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1493519" y="2478023"/>
            <a:ext cx="1626235" cy="460375"/>
          </a:xfrm>
          <a:prstGeom prst="rect">
            <a:avLst/>
          </a:prstGeom>
          <a:solidFill>
            <a:srgbClr val="4966AC"/>
          </a:solidFill>
          <a:ln w="15239">
            <a:solidFill>
              <a:srgbClr val="34487C"/>
            </a:solidFill>
          </a:ln>
        </p:spPr>
        <p:txBody>
          <a:bodyPr vert="horz" wrap="square" lIns="0" tIns="882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95"/>
              </a:spcBef>
            </a:pPr>
            <a:r>
              <a:rPr sz="1800" spc="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RAM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61160" y="3032760"/>
            <a:ext cx="1290955" cy="274320"/>
          </a:xfrm>
          <a:prstGeom prst="rect">
            <a:avLst/>
          </a:prstGeom>
          <a:solidFill>
            <a:srgbClr val="FFC000"/>
          </a:solidFill>
          <a:ln w="15239">
            <a:solidFill>
              <a:srgbClr val="34487C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5"/>
              </a:spcBef>
            </a:pPr>
            <a:r>
              <a:rPr sz="1400" spc="-114" dirty="0">
                <a:latin typeface="Verdana" panose="020B0604030504040204"/>
                <a:cs typeface="Verdana" panose="020B0604030504040204"/>
              </a:rPr>
              <a:t>25</a:t>
            </a:r>
            <a:endParaRPr sz="14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45479" y="2478023"/>
            <a:ext cx="4832985" cy="203200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 dirty="0">
              <a:latin typeface="Times New Roman" panose="02020603050405020304"/>
              <a:cs typeface="Times New Roman" panose="02020603050405020304"/>
            </a:endParaRPr>
          </a:p>
          <a:p>
            <a:pPr marL="228600">
              <a:lnSpc>
                <a:spcPct val="100000"/>
              </a:lnSpc>
              <a:spcBef>
                <a:spcPts val="5"/>
              </a:spcBef>
            </a:pPr>
            <a:r>
              <a:rPr sz="1800" b="1" spc="-10" dirty="0">
                <a:latin typeface="Courier New" panose="02070309020205020404"/>
                <a:cs typeface="Courier New" panose="02070309020205020404"/>
              </a:rPr>
              <a:t>int</a:t>
            </a:r>
            <a:r>
              <a:rPr sz="1800" b="1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10" dirty="0">
                <a:latin typeface="Courier New" panose="02070309020205020404"/>
                <a:cs typeface="Courier New" panose="02070309020205020404"/>
              </a:rPr>
              <a:t>number;</a:t>
            </a:r>
            <a:endParaRPr sz="1800" dirty="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 dirty="0">
              <a:latin typeface="Courier New" panose="02070309020205020404"/>
              <a:cs typeface="Courier New" panose="02070309020205020404"/>
            </a:endParaRPr>
          </a:p>
          <a:p>
            <a:pPr marL="228600">
              <a:lnSpc>
                <a:spcPct val="100000"/>
              </a:lnSpc>
            </a:pPr>
            <a:r>
              <a:rPr sz="1800" b="1" spc="-10" dirty="0">
                <a:latin typeface="Courier New" panose="02070309020205020404"/>
                <a:cs typeface="Courier New" panose="02070309020205020404"/>
              </a:rPr>
              <a:t>number </a:t>
            </a:r>
            <a:r>
              <a:rPr sz="1800" b="1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1800" b="1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10" dirty="0">
                <a:latin typeface="Courier New" panose="02070309020205020404"/>
                <a:cs typeface="Courier New" panose="02070309020205020404"/>
              </a:rPr>
              <a:t>20;</a:t>
            </a:r>
            <a:endParaRPr sz="1800" dirty="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 dirty="0">
              <a:latin typeface="Courier New" panose="02070309020205020404"/>
              <a:cs typeface="Courier New" panose="02070309020205020404"/>
            </a:endParaRPr>
          </a:p>
          <a:p>
            <a:pPr marL="228600">
              <a:lnSpc>
                <a:spcPct val="100000"/>
              </a:lnSpc>
            </a:pPr>
            <a:r>
              <a:rPr sz="1800" b="1" spc="-10" dirty="0">
                <a:latin typeface="Courier New" panose="02070309020205020404"/>
                <a:cs typeface="Courier New" panose="02070309020205020404"/>
              </a:rPr>
              <a:t>number </a:t>
            </a:r>
            <a:r>
              <a:rPr sz="1800" b="1" dirty="0">
                <a:latin typeface="Courier New" panose="02070309020205020404"/>
                <a:cs typeface="Courier New" panose="02070309020205020404"/>
              </a:rPr>
              <a:t>= </a:t>
            </a:r>
            <a:r>
              <a:rPr sz="1800" b="1" spc="-10" dirty="0">
                <a:latin typeface="Courier New" panose="02070309020205020404"/>
                <a:cs typeface="Courier New" panose="02070309020205020404"/>
              </a:rPr>
              <a:t>20 </a:t>
            </a:r>
            <a:r>
              <a:rPr sz="1800" b="1" dirty="0">
                <a:latin typeface="Courier New" panose="02070309020205020404"/>
                <a:cs typeface="Courier New" panose="02070309020205020404"/>
              </a:rPr>
              <a:t>+</a:t>
            </a:r>
            <a:r>
              <a:rPr sz="1800" b="1" spc="-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10" dirty="0">
                <a:latin typeface="Courier New" panose="02070309020205020404"/>
                <a:cs typeface="Courier New" panose="02070309020205020404"/>
              </a:rPr>
              <a:t>5;</a:t>
            </a:r>
            <a:endParaRPr sz="1800" dirty="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6707124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9000" y="165100"/>
            <a:ext cx="9218295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Variables </a:t>
            </a:r>
            <a:r>
              <a:rPr spc="-10" dirty="0"/>
              <a:t>and</a:t>
            </a:r>
            <a:r>
              <a:rPr spc="-35" dirty="0"/>
              <a:t> </a:t>
            </a:r>
            <a:r>
              <a:rPr spc="-5" dirty="0"/>
              <a:t>Constants</a:t>
            </a:r>
            <a:endParaRPr spc="-5" dirty="0"/>
          </a:p>
        </p:txBody>
      </p:sp>
      <p:sp>
        <p:nvSpPr>
          <p:cNvPr id="7" name="object 7"/>
          <p:cNvSpPr/>
          <p:nvPr/>
        </p:nvSpPr>
        <p:spPr>
          <a:xfrm>
            <a:off x="685800" y="1363980"/>
            <a:ext cx="2953512" cy="6355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79144" y="1476882"/>
            <a:ext cx="25736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Variables </a:t>
            </a:r>
            <a:r>
              <a:rPr sz="2000" b="1" i="1" spc="-2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</a:t>
            </a:r>
            <a:r>
              <a:rPr sz="2000" b="1" i="1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b="1" i="1" spc="-1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memory</a:t>
            </a:r>
            <a:endParaRPr sz="20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93519" y="2478023"/>
            <a:ext cx="1626235" cy="2845435"/>
          </a:xfrm>
          <a:custGeom>
            <a:avLst/>
            <a:gdLst/>
            <a:ahLst/>
            <a:cxnLst/>
            <a:rect l="l" t="t" r="r" b="b"/>
            <a:pathLst>
              <a:path w="1626235" h="2845435">
                <a:moveTo>
                  <a:pt x="0" y="2845308"/>
                </a:moveTo>
                <a:lnTo>
                  <a:pt x="1626108" y="2845308"/>
                </a:lnTo>
                <a:lnTo>
                  <a:pt x="1626108" y="0"/>
                </a:lnTo>
                <a:lnTo>
                  <a:pt x="0" y="0"/>
                </a:lnTo>
                <a:lnTo>
                  <a:pt x="0" y="2845308"/>
                </a:lnTo>
                <a:close/>
              </a:path>
            </a:pathLst>
          </a:custGeom>
          <a:ln w="15240">
            <a:solidFill>
              <a:srgbClr val="34487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1493519" y="2478023"/>
            <a:ext cx="1626235" cy="460375"/>
          </a:xfrm>
          <a:prstGeom prst="rect">
            <a:avLst/>
          </a:prstGeom>
          <a:solidFill>
            <a:srgbClr val="4966AC"/>
          </a:solidFill>
          <a:ln w="15239">
            <a:solidFill>
              <a:srgbClr val="34487C"/>
            </a:solidFill>
          </a:ln>
        </p:spPr>
        <p:txBody>
          <a:bodyPr vert="horz" wrap="square" lIns="0" tIns="882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95"/>
              </a:spcBef>
            </a:pPr>
            <a:r>
              <a:rPr sz="1800" spc="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RAM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61160" y="3032760"/>
            <a:ext cx="1290955" cy="274320"/>
          </a:xfrm>
          <a:prstGeom prst="rect">
            <a:avLst/>
          </a:prstGeom>
          <a:solidFill>
            <a:srgbClr val="FFC000"/>
          </a:solidFill>
          <a:ln w="15239">
            <a:solidFill>
              <a:srgbClr val="34487C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5"/>
              </a:spcBef>
            </a:pPr>
            <a:r>
              <a:rPr sz="1400" spc="-114" dirty="0">
                <a:latin typeface="Verdana" panose="020B0604030504040204"/>
                <a:cs typeface="Verdana" panose="020B0604030504040204"/>
              </a:rPr>
              <a:t>33</a:t>
            </a:r>
            <a:endParaRPr sz="14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45479" y="2478023"/>
            <a:ext cx="4832985" cy="258508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 dirty="0">
              <a:latin typeface="Times New Roman" panose="02020603050405020304"/>
              <a:cs typeface="Times New Roman" panose="02020603050405020304"/>
            </a:endParaRPr>
          </a:p>
          <a:p>
            <a:pPr marL="228600">
              <a:lnSpc>
                <a:spcPct val="100000"/>
              </a:lnSpc>
              <a:spcBef>
                <a:spcPts val="5"/>
              </a:spcBef>
            </a:pPr>
            <a:r>
              <a:rPr sz="1800" b="1" spc="-10" dirty="0">
                <a:latin typeface="Courier New" panose="02070309020205020404"/>
                <a:cs typeface="Courier New" panose="02070309020205020404"/>
              </a:rPr>
              <a:t>int</a:t>
            </a:r>
            <a:r>
              <a:rPr sz="1800" b="1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10" dirty="0">
                <a:latin typeface="Courier New" panose="02070309020205020404"/>
                <a:cs typeface="Courier New" panose="02070309020205020404"/>
              </a:rPr>
              <a:t>number;</a:t>
            </a:r>
            <a:endParaRPr sz="1800" dirty="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 dirty="0">
              <a:latin typeface="Courier New" panose="02070309020205020404"/>
              <a:cs typeface="Courier New" panose="02070309020205020404"/>
            </a:endParaRPr>
          </a:p>
          <a:p>
            <a:pPr marL="228600">
              <a:lnSpc>
                <a:spcPct val="100000"/>
              </a:lnSpc>
            </a:pPr>
            <a:r>
              <a:rPr sz="1800" b="1" spc="-10" dirty="0">
                <a:latin typeface="Courier New" panose="02070309020205020404"/>
                <a:cs typeface="Courier New" panose="02070309020205020404"/>
              </a:rPr>
              <a:t>number </a:t>
            </a:r>
            <a:r>
              <a:rPr sz="1800" b="1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1800" b="1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10" dirty="0">
                <a:latin typeface="Courier New" panose="02070309020205020404"/>
                <a:cs typeface="Courier New" panose="02070309020205020404"/>
              </a:rPr>
              <a:t>20;</a:t>
            </a:r>
            <a:endParaRPr sz="1800" dirty="0">
              <a:latin typeface="Courier New" panose="02070309020205020404"/>
              <a:cs typeface="Courier New" panose="02070309020205020404"/>
            </a:endParaRPr>
          </a:p>
          <a:p>
            <a:pPr marL="228600" marR="1865630">
              <a:lnSpc>
                <a:spcPts val="4320"/>
              </a:lnSpc>
              <a:spcBef>
                <a:spcPts val="505"/>
              </a:spcBef>
            </a:pPr>
            <a:r>
              <a:rPr sz="1800" b="1" spc="-10" dirty="0">
                <a:latin typeface="Courier New" panose="02070309020205020404"/>
                <a:cs typeface="Courier New" panose="02070309020205020404"/>
              </a:rPr>
              <a:t>number </a:t>
            </a:r>
            <a:r>
              <a:rPr sz="1800" b="1" dirty="0">
                <a:latin typeface="Courier New" panose="02070309020205020404"/>
                <a:cs typeface="Courier New" panose="02070309020205020404"/>
              </a:rPr>
              <a:t>= </a:t>
            </a:r>
            <a:r>
              <a:rPr sz="1800" b="1" spc="-10" dirty="0">
                <a:latin typeface="Courier New" panose="02070309020205020404"/>
                <a:cs typeface="Courier New" panose="02070309020205020404"/>
              </a:rPr>
              <a:t>20 </a:t>
            </a:r>
            <a:r>
              <a:rPr sz="1800" b="1" dirty="0">
                <a:latin typeface="Courier New" panose="02070309020205020404"/>
                <a:cs typeface="Courier New" panose="02070309020205020404"/>
              </a:rPr>
              <a:t>+ </a:t>
            </a:r>
            <a:r>
              <a:rPr sz="1800" b="1" spc="-10" dirty="0">
                <a:latin typeface="Courier New" panose="02070309020205020404"/>
                <a:cs typeface="Courier New" panose="02070309020205020404"/>
              </a:rPr>
              <a:t>5;  number </a:t>
            </a:r>
            <a:r>
              <a:rPr sz="1800" b="1" dirty="0">
                <a:latin typeface="Courier New" panose="02070309020205020404"/>
                <a:cs typeface="Courier New" panose="02070309020205020404"/>
              </a:rPr>
              <a:t>= </a:t>
            </a:r>
            <a:r>
              <a:rPr sz="1800" b="1" spc="-10" dirty="0">
                <a:latin typeface="Courier New" panose="02070309020205020404"/>
                <a:cs typeface="Courier New" panose="02070309020205020404"/>
              </a:rPr>
              <a:t>number </a:t>
            </a:r>
            <a:r>
              <a:rPr sz="1800" b="1" dirty="0">
                <a:latin typeface="Courier New" panose="02070309020205020404"/>
                <a:cs typeface="Courier New" panose="02070309020205020404"/>
              </a:rPr>
              <a:t>+</a:t>
            </a:r>
            <a:r>
              <a:rPr sz="1800" b="1" spc="-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5" dirty="0">
                <a:latin typeface="Courier New" panose="02070309020205020404"/>
                <a:cs typeface="Courier New" panose="02070309020205020404"/>
              </a:rPr>
              <a:t>8;</a:t>
            </a:r>
            <a:endParaRPr sz="1800" dirty="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6707124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9000" y="165100"/>
            <a:ext cx="8859520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Variables </a:t>
            </a:r>
            <a:r>
              <a:rPr spc="-10" dirty="0"/>
              <a:t>and</a:t>
            </a:r>
            <a:r>
              <a:rPr spc="-35" dirty="0"/>
              <a:t> </a:t>
            </a:r>
            <a:r>
              <a:rPr spc="-5" dirty="0"/>
              <a:t>Constants</a:t>
            </a:r>
            <a:endParaRPr spc="-5" dirty="0"/>
          </a:p>
        </p:txBody>
      </p:sp>
      <p:sp>
        <p:nvSpPr>
          <p:cNvPr id="7" name="object 7"/>
          <p:cNvSpPr/>
          <p:nvPr/>
        </p:nvSpPr>
        <p:spPr>
          <a:xfrm>
            <a:off x="682751" y="1360932"/>
            <a:ext cx="2953512" cy="6355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76096" y="1474088"/>
            <a:ext cx="25736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Variables </a:t>
            </a:r>
            <a:r>
              <a:rPr sz="2000" b="1" i="1" spc="-2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</a:t>
            </a:r>
            <a:r>
              <a:rPr sz="2000" b="1" i="1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b="1" i="1" spc="-1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memory</a:t>
            </a:r>
            <a:endParaRPr sz="20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93519" y="2478023"/>
            <a:ext cx="1626235" cy="2845435"/>
          </a:xfrm>
          <a:custGeom>
            <a:avLst/>
            <a:gdLst/>
            <a:ahLst/>
            <a:cxnLst/>
            <a:rect l="l" t="t" r="r" b="b"/>
            <a:pathLst>
              <a:path w="1626235" h="2845435">
                <a:moveTo>
                  <a:pt x="0" y="2845308"/>
                </a:moveTo>
                <a:lnTo>
                  <a:pt x="1626108" y="2845308"/>
                </a:lnTo>
                <a:lnTo>
                  <a:pt x="1626108" y="0"/>
                </a:lnTo>
                <a:lnTo>
                  <a:pt x="0" y="0"/>
                </a:lnTo>
                <a:lnTo>
                  <a:pt x="0" y="2845308"/>
                </a:lnTo>
                <a:close/>
              </a:path>
            </a:pathLst>
          </a:custGeom>
          <a:ln w="15240">
            <a:solidFill>
              <a:srgbClr val="34487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1493519" y="2478023"/>
            <a:ext cx="1626235" cy="460375"/>
          </a:xfrm>
          <a:prstGeom prst="rect">
            <a:avLst/>
          </a:prstGeom>
          <a:solidFill>
            <a:srgbClr val="4966AC"/>
          </a:solidFill>
          <a:ln w="15239">
            <a:solidFill>
              <a:srgbClr val="34487C"/>
            </a:solidFill>
          </a:ln>
        </p:spPr>
        <p:txBody>
          <a:bodyPr vert="horz" wrap="square" lIns="0" tIns="882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95"/>
              </a:spcBef>
            </a:pPr>
            <a:r>
              <a:rPr sz="1800" spc="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RAM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61160" y="3032760"/>
            <a:ext cx="1290955" cy="274320"/>
          </a:xfrm>
          <a:prstGeom prst="rect">
            <a:avLst/>
          </a:prstGeom>
          <a:solidFill>
            <a:srgbClr val="FFC000"/>
          </a:solidFill>
          <a:ln w="15239">
            <a:solidFill>
              <a:srgbClr val="34487C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5"/>
              </a:spcBef>
            </a:pPr>
            <a:r>
              <a:rPr sz="1400" spc="-114" dirty="0">
                <a:latin typeface="Verdana" panose="020B0604030504040204"/>
                <a:cs typeface="Verdana" panose="020B0604030504040204"/>
              </a:rPr>
              <a:t>33</a:t>
            </a:r>
            <a:endParaRPr sz="14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745479" y="2478023"/>
            <a:ext cx="4832985" cy="2585085"/>
          </a:xfrm>
          <a:custGeom>
            <a:avLst/>
            <a:gdLst/>
            <a:ahLst/>
            <a:cxnLst/>
            <a:rect l="l" t="t" r="r" b="b"/>
            <a:pathLst>
              <a:path w="4832984" h="2585085">
                <a:moveTo>
                  <a:pt x="4832604" y="0"/>
                </a:moveTo>
                <a:lnTo>
                  <a:pt x="0" y="0"/>
                </a:lnTo>
                <a:lnTo>
                  <a:pt x="0" y="2584704"/>
                </a:lnTo>
                <a:lnTo>
                  <a:pt x="4832604" y="2584704"/>
                </a:lnTo>
                <a:lnTo>
                  <a:pt x="483260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5961634" y="2757627"/>
            <a:ext cx="15271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ourier New" panose="02070309020205020404"/>
                <a:cs typeface="Courier New" panose="02070309020205020404"/>
              </a:rPr>
              <a:t>int</a:t>
            </a:r>
            <a:r>
              <a:rPr sz="1800" b="1" spc="-8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10" dirty="0">
                <a:latin typeface="Courier New" panose="02070309020205020404"/>
                <a:cs typeface="Courier New" panose="02070309020205020404"/>
              </a:rPr>
              <a:t>number;</a:t>
            </a:r>
            <a:endParaRPr sz="1800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61634" y="3306826"/>
            <a:ext cx="275590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ourier New" panose="02070309020205020404"/>
                <a:cs typeface="Courier New" panose="02070309020205020404"/>
              </a:rPr>
              <a:t>number </a:t>
            </a:r>
            <a:r>
              <a:rPr sz="1800" b="1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1800" b="1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10" dirty="0">
                <a:latin typeface="Courier New" panose="02070309020205020404"/>
                <a:cs typeface="Courier New" panose="02070309020205020404"/>
              </a:rPr>
              <a:t>20;</a:t>
            </a:r>
            <a:endParaRPr sz="1800" dirty="0">
              <a:latin typeface="Courier New" panose="02070309020205020404"/>
              <a:cs typeface="Courier New" panose="02070309020205020404"/>
            </a:endParaRPr>
          </a:p>
          <a:p>
            <a:pPr marL="12700" marR="5080">
              <a:lnSpc>
                <a:spcPts val="4320"/>
              </a:lnSpc>
              <a:spcBef>
                <a:spcPts val="500"/>
              </a:spcBef>
            </a:pPr>
            <a:r>
              <a:rPr sz="1800" b="1" spc="-10" dirty="0">
                <a:latin typeface="Courier New" panose="02070309020205020404"/>
                <a:cs typeface="Courier New" panose="02070309020205020404"/>
              </a:rPr>
              <a:t>number </a:t>
            </a:r>
            <a:r>
              <a:rPr sz="1800" b="1" dirty="0">
                <a:latin typeface="Courier New" panose="02070309020205020404"/>
                <a:cs typeface="Courier New" panose="02070309020205020404"/>
              </a:rPr>
              <a:t>= </a:t>
            </a:r>
            <a:r>
              <a:rPr sz="1800" b="1" spc="-10" dirty="0">
                <a:latin typeface="Courier New" panose="02070309020205020404"/>
                <a:cs typeface="Courier New" panose="02070309020205020404"/>
              </a:rPr>
              <a:t>20 </a:t>
            </a:r>
            <a:r>
              <a:rPr sz="1800" b="1" dirty="0">
                <a:latin typeface="Courier New" panose="02070309020205020404"/>
                <a:cs typeface="Courier New" panose="02070309020205020404"/>
              </a:rPr>
              <a:t>+ </a:t>
            </a:r>
            <a:r>
              <a:rPr sz="1800" b="1" spc="-10" dirty="0">
                <a:latin typeface="Courier New" panose="02070309020205020404"/>
                <a:cs typeface="Courier New" panose="02070309020205020404"/>
              </a:rPr>
              <a:t>5;  number </a:t>
            </a:r>
            <a:r>
              <a:rPr sz="1800" b="1" dirty="0">
                <a:latin typeface="Courier New" panose="02070309020205020404"/>
                <a:cs typeface="Courier New" panose="02070309020205020404"/>
              </a:rPr>
              <a:t>= </a:t>
            </a:r>
            <a:r>
              <a:rPr sz="1800" b="1" spc="-10" dirty="0">
                <a:latin typeface="Courier New" panose="02070309020205020404"/>
                <a:cs typeface="Courier New" panose="02070309020205020404"/>
              </a:rPr>
              <a:t>number </a:t>
            </a:r>
            <a:r>
              <a:rPr sz="1800" b="1" dirty="0">
                <a:latin typeface="Courier New" panose="02070309020205020404"/>
                <a:cs typeface="Courier New" panose="02070309020205020404"/>
              </a:rPr>
              <a:t>+</a:t>
            </a:r>
            <a:r>
              <a:rPr sz="1800" b="1" spc="-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5" dirty="0">
                <a:latin typeface="Courier New" panose="02070309020205020404"/>
                <a:cs typeface="Courier New" panose="02070309020205020404"/>
              </a:rPr>
              <a:t>8;</a:t>
            </a:r>
            <a:endParaRPr sz="1800" dirty="0">
              <a:latin typeface="Courier New" panose="02070309020205020404"/>
              <a:cs typeface="Courier New" panose="02070309020205020404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107935" y="4323588"/>
            <a:ext cx="1653539" cy="1108075"/>
            <a:chOff x="7107935" y="4323588"/>
            <a:chExt cx="1653539" cy="1108075"/>
          </a:xfrm>
        </p:grpSpPr>
        <p:sp>
          <p:nvSpPr>
            <p:cNvPr id="16" name="object 16"/>
            <p:cNvSpPr/>
            <p:nvPr/>
          </p:nvSpPr>
          <p:spPr>
            <a:xfrm>
              <a:off x="7115555" y="4331208"/>
              <a:ext cx="1638300" cy="486409"/>
            </a:xfrm>
            <a:custGeom>
              <a:avLst/>
              <a:gdLst/>
              <a:ahLst/>
              <a:cxnLst/>
              <a:rect l="l" t="t" r="r" b="b"/>
              <a:pathLst>
                <a:path w="1638300" h="486410">
                  <a:moveTo>
                    <a:pt x="0" y="243078"/>
                  </a:moveTo>
                  <a:lnTo>
                    <a:pt x="11864" y="201628"/>
                  </a:lnTo>
                  <a:lnTo>
                    <a:pt x="46144" y="162451"/>
                  </a:lnTo>
                  <a:lnTo>
                    <a:pt x="100873" y="126130"/>
                  </a:lnTo>
                  <a:lnTo>
                    <a:pt x="135291" y="109224"/>
                  </a:lnTo>
                  <a:lnTo>
                    <a:pt x="174083" y="93250"/>
                  </a:lnTo>
                  <a:lnTo>
                    <a:pt x="217003" y="78283"/>
                  </a:lnTo>
                  <a:lnTo>
                    <a:pt x="263805" y="64394"/>
                  </a:lnTo>
                  <a:lnTo>
                    <a:pt x="314244" y="51658"/>
                  </a:lnTo>
                  <a:lnTo>
                    <a:pt x="368074" y="40146"/>
                  </a:lnTo>
                  <a:lnTo>
                    <a:pt x="425048" y="29933"/>
                  </a:lnTo>
                  <a:lnTo>
                    <a:pt x="484920" y="21091"/>
                  </a:lnTo>
                  <a:lnTo>
                    <a:pt x="547445" y="13693"/>
                  </a:lnTo>
                  <a:lnTo>
                    <a:pt x="612376" y="7811"/>
                  </a:lnTo>
                  <a:lnTo>
                    <a:pt x="679468" y="3520"/>
                  </a:lnTo>
                  <a:lnTo>
                    <a:pt x="748474" y="892"/>
                  </a:lnTo>
                  <a:lnTo>
                    <a:pt x="819150" y="0"/>
                  </a:lnTo>
                  <a:lnTo>
                    <a:pt x="889825" y="892"/>
                  </a:lnTo>
                  <a:lnTo>
                    <a:pt x="958831" y="3520"/>
                  </a:lnTo>
                  <a:lnTo>
                    <a:pt x="1025923" y="7811"/>
                  </a:lnTo>
                  <a:lnTo>
                    <a:pt x="1090854" y="13693"/>
                  </a:lnTo>
                  <a:lnTo>
                    <a:pt x="1153379" y="21091"/>
                  </a:lnTo>
                  <a:lnTo>
                    <a:pt x="1213251" y="29933"/>
                  </a:lnTo>
                  <a:lnTo>
                    <a:pt x="1270225" y="40146"/>
                  </a:lnTo>
                  <a:lnTo>
                    <a:pt x="1324055" y="51658"/>
                  </a:lnTo>
                  <a:lnTo>
                    <a:pt x="1374494" y="64394"/>
                  </a:lnTo>
                  <a:lnTo>
                    <a:pt x="1421296" y="78283"/>
                  </a:lnTo>
                  <a:lnTo>
                    <a:pt x="1464216" y="93250"/>
                  </a:lnTo>
                  <a:lnTo>
                    <a:pt x="1503008" y="109224"/>
                  </a:lnTo>
                  <a:lnTo>
                    <a:pt x="1537426" y="126130"/>
                  </a:lnTo>
                  <a:lnTo>
                    <a:pt x="1592155" y="162451"/>
                  </a:lnTo>
                  <a:lnTo>
                    <a:pt x="1626435" y="201628"/>
                  </a:lnTo>
                  <a:lnTo>
                    <a:pt x="1638300" y="243078"/>
                  </a:lnTo>
                  <a:lnTo>
                    <a:pt x="1635292" y="264050"/>
                  </a:lnTo>
                  <a:lnTo>
                    <a:pt x="1611974" y="304436"/>
                  </a:lnTo>
                  <a:lnTo>
                    <a:pt x="1567224" y="342258"/>
                  </a:lnTo>
                  <a:lnTo>
                    <a:pt x="1503008" y="376931"/>
                  </a:lnTo>
                  <a:lnTo>
                    <a:pt x="1464216" y="392905"/>
                  </a:lnTo>
                  <a:lnTo>
                    <a:pt x="1421296" y="407872"/>
                  </a:lnTo>
                  <a:lnTo>
                    <a:pt x="1374494" y="421761"/>
                  </a:lnTo>
                  <a:lnTo>
                    <a:pt x="1324055" y="434497"/>
                  </a:lnTo>
                  <a:lnTo>
                    <a:pt x="1270225" y="446009"/>
                  </a:lnTo>
                  <a:lnTo>
                    <a:pt x="1213251" y="456222"/>
                  </a:lnTo>
                  <a:lnTo>
                    <a:pt x="1153379" y="465064"/>
                  </a:lnTo>
                  <a:lnTo>
                    <a:pt x="1090854" y="472462"/>
                  </a:lnTo>
                  <a:lnTo>
                    <a:pt x="1025923" y="478344"/>
                  </a:lnTo>
                  <a:lnTo>
                    <a:pt x="958831" y="482635"/>
                  </a:lnTo>
                  <a:lnTo>
                    <a:pt x="889825" y="485263"/>
                  </a:lnTo>
                  <a:lnTo>
                    <a:pt x="819150" y="486156"/>
                  </a:lnTo>
                  <a:lnTo>
                    <a:pt x="748474" y="485263"/>
                  </a:lnTo>
                  <a:lnTo>
                    <a:pt x="679468" y="482635"/>
                  </a:lnTo>
                  <a:lnTo>
                    <a:pt x="612376" y="478344"/>
                  </a:lnTo>
                  <a:lnTo>
                    <a:pt x="547445" y="472462"/>
                  </a:lnTo>
                  <a:lnTo>
                    <a:pt x="484920" y="465064"/>
                  </a:lnTo>
                  <a:lnTo>
                    <a:pt x="425048" y="456222"/>
                  </a:lnTo>
                  <a:lnTo>
                    <a:pt x="368074" y="446009"/>
                  </a:lnTo>
                  <a:lnTo>
                    <a:pt x="314244" y="434497"/>
                  </a:lnTo>
                  <a:lnTo>
                    <a:pt x="263805" y="421761"/>
                  </a:lnTo>
                  <a:lnTo>
                    <a:pt x="217003" y="407872"/>
                  </a:lnTo>
                  <a:lnTo>
                    <a:pt x="174083" y="392905"/>
                  </a:lnTo>
                  <a:lnTo>
                    <a:pt x="135291" y="376931"/>
                  </a:lnTo>
                  <a:lnTo>
                    <a:pt x="100873" y="360025"/>
                  </a:lnTo>
                  <a:lnTo>
                    <a:pt x="46144" y="323704"/>
                  </a:lnTo>
                  <a:lnTo>
                    <a:pt x="11864" y="284527"/>
                  </a:lnTo>
                  <a:lnTo>
                    <a:pt x="0" y="243078"/>
                  </a:lnTo>
                  <a:close/>
                </a:path>
              </a:pathLst>
            </a:custGeom>
            <a:ln w="15239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7772399" y="4817364"/>
              <a:ext cx="163195" cy="609600"/>
            </a:xfrm>
            <a:custGeom>
              <a:avLst/>
              <a:gdLst/>
              <a:ahLst/>
              <a:cxnLst/>
              <a:rect l="l" t="t" r="r" b="b"/>
              <a:pathLst>
                <a:path w="163195" h="609600">
                  <a:moveTo>
                    <a:pt x="0" y="609600"/>
                  </a:moveTo>
                  <a:lnTo>
                    <a:pt x="163068" y="0"/>
                  </a:lnTo>
                </a:path>
              </a:pathLst>
            </a:custGeom>
            <a:ln w="9143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086347" y="5468213"/>
            <a:ext cx="480822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800" spc="-7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Retrieves </a:t>
            </a:r>
            <a:r>
              <a:rPr sz="1800" spc="-5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current</a:t>
            </a:r>
            <a:r>
              <a:rPr sz="1800" spc="-18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value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800" spc="-4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Evaluates</a:t>
            </a:r>
            <a:r>
              <a:rPr sz="1800" spc="-13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7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expression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800" spc="-7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Overwrites </a:t>
            </a:r>
            <a:r>
              <a:rPr sz="1800" spc="-5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current </a:t>
            </a:r>
            <a:r>
              <a:rPr sz="180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value </a:t>
            </a:r>
            <a:r>
              <a:rPr sz="1800" spc="-7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with </a:t>
            </a:r>
            <a:r>
              <a:rPr sz="1800" spc="1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new</a:t>
            </a:r>
            <a:r>
              <a:rPr sz="1800" spc="-40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value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6707124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9000" y="165100"/>
            <a:ext cx="9356725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Variables </a:t>
            </a:r>
            <a:r>
              <a:rPr spc="-10" dirty="0"/>
              <a:t>and</a:t>
            </a:r>
            <a:r>
              <a:rPr spc="-35" dirty="0"/>
              <a:t> </a:t>
            </a:r>
            <a:r>
              <a:rPr spc="-5" dirty="0"/>
              <a:t>Constants</a:t>
            </a:r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1600200" y="1295400"/>
            <a:ext cx="10058400" cy="5177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1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Simple </a:t>
            </a:r>
            <a:r>
              <a:rPr sz="2000" b="1" i="1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datatypes</a:t>
            </a:r>
            <a:r>
              <a:rPr sz="2000" b="1" i="1" spc="-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b="1" i="1" spc="-1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overview</a:t>
            </a:r>
            <a:endParaRPr sz="20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</a:pPr>
            <a:endParaRPr sz="2400" dirty="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630"/>
              </a:spcBef>
            </a:pPr>
            <a:r>
              <a:rPr sz="2000" spc="38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</a:t>
            </a:r>
            <a:r>
              <a:rPr sz="2000" spc="35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solidFill>
                  <a:srgbClr val="252525"/>
                </a:solidFill>
                <a:latin typeface="Gothic Uralic"/>
                <a:cs typeface="Gothic Uralic"/>
              </a:rPr>
              <a:t>int</a:t>
            </a:r>
            <a:endParaRPr sz="2000" dirty="0">
              <a:latin typeface="Gothic Uralic"/>
              <a:cs typeface="Gothic Uralic"/>
            </a:endParaRPr>
          </a:p>
          <a:p>
            <a:pPr marL="355600">
              <a:lnSpc>
                <a:spcPct val="100000"/>
              </a:lnSpc>
            </a:pPr>
            <a:r>
              <a:rPr sz="2000" spc="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 </a:t>
            </a:r>
            <a:r>
              <a:rPr sz="2000" spc="-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integer. </a:t>
            </a:r>
            <a:r>
              <a:rPr sz="20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Usually</a:t>
            </a:r>
            <a:r>
              <a:rPr sz="2000" spc="-5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4 </a:t>
            </a:r>
            <a:r>
              <a:rPr sz="2000" spc="-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bytes/32bits</a:t>
            </a:r>
            <a:endParaRPr lang="en-US" sz="2000" spc="-85" dirty="0">
              <a:solidFill>
                <a:srgbClr val="252525"/>
              </a:solidFill>
              <a:latin typeface="Verdana" panose="020B0604030504040204"/>
              <a:cs typeface="Verdana" panose="020B0604030504040204"/>
            </a:endParaRPr>
          </a:p>
          <a:p>
            <a:pPr marL="355600">
              <a:lnSpc>
                <a:spcPct val="100000"/>
              </a:lnSpc>
            </a:pPr>
            <a:endParaRPr sz="2000" dirty="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2000" spc="38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</a:t>
            </a:r>
            <a:r>
              <a:rPr sz="2000" spc="35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dirty="0">
                <a:solidFill>
                  <a:srgbClr val="252525"/>
                </a:solidFill>
                <a:latin typeface="Gothic Uralic"/>
                <a:cs typeface="Gothic Uralic"/>
              </a:rPr>
              <a:t>float</a:t>
            </a:r>
            <a:endParaRPr sz="2000" dirty="0">
              <a:latin typeface="Gothic Uralic"/>
              <a:cs typeface="Gothic Uralic"/>
            </a:endParaRPr>
          </a:p>
          <a:p>
            <a:pPr marL="355600">
              <a:lnSpc>
                <a:spcPct val="100000"/>
              </a:lnSpc>
            </a:pPr>
            <a:r>
              <a:rPr sz="2000" spc="1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000" spc="-1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floating</a:t>
            </a:r>
            <a:r>
              <a:rPr sz="2000" spc="-1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point</a:t>
            </a:r>
            <a:r>
              <a:rPr sz="2000" spc="-1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number.</a:t>
            </a:r>
            <a:r>
              <a:rPr sz="2000" spc="-1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2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6-</a:t>
            </a:r>
            <a:r>
              <a:rPr lang="en-US" sz="2000" spc="-2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7</a:t>
            </a:r>
            <a:r>
              <a:rPr sz="20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digits</a:t>
            </a:r>
            <a:r>
              <a:rPr sz="2000" spc="-1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precision.</a:t>
            </a:r>
            <a:r>
              <a:rPr lang="en-US" altLang="zh-CN" sz="20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Usually</a:t>
            </a:r>
            <a:r>
              <a:rPr lang="en-US" altLang="zh-CN" sz="2000" spc="-5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lang="en-US" altLang="zh-CN" sz="2000" spc="-1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4 </a:t>
            </a:r>
            <a:r>
              <a:rPr lang="en-US" altLang="zh-CN" sz="2000" spc="-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bytes/32bits</a:t>
            </a:r>
            <a:endParaRPr lang="en-US" sz="2000" spc="-50" dirty="0">
              <a:solidFill>
                <a:srgbClr val="252525"/>
              </a:solidFill>
              <a:latin typeface="Verdana" panose="020B0604030504040204"/>
              <a:cs typeface="Verdana" panose="020B0604030504040204"/>
            </a:endParaRPr>
          </a:p>
          <a:p>
            <a:pPr marL="355600">
              <a:lnSpc>
                <a:spcPct val="100000"/>
              </a:lnSpc>
            </a:pPr>
            <a:endParaRPr lang="en-US" sz="2000" spc="-50" dirty="0">
              <a:solidFill>
                <a:srgbClr val="252525"/>
              </a:solidFill>
              <a:latin typeface="Verdana" panose="020B0604030504040204"/>
              <a:cs typeface="Verdana" panose="020B0604030504040204"/>
            </a:endParaRPr>
          </a:p>
          <a:p>
            <a:pPr marL="355600">
              <a:lnSpc>
                <a:spcPct val="100000"/>
              </a:lnSpc>
            </a:pPr>
            <a:r>
              <a:rPr lang="en-US" sz="2000" b="1" dirty="0">
                <a:latin typeface="Gothic Uralic"/>
                <a:cs typeface="Gothic Uralic"/>
              </a:rPr>
              <a:t>double</a:t>
            </a:r>
            <a:endParaRPr lang="en-US" sz="2000" b="1" dirty="0">
              <a:latin typeface="Gothic Uralic"/>
              <a:cs typeface="Gothic Uralic"/>
            </a:endParaRPr>
          </a:p>
          <a:p>
            <a:pPr marL="355600"/>
            <a:r>
              <a:rPr lang="en-US" altLang="zh-CN" sz="2000" spc="165" dirty="0">
                <a:latin typeface="Verdana" panose="020B0604030504040204"/>
                <a:cs typeface="Verdana" panose="020B0604030504040204"/>
              </a:rPr>
              <a:t>a</a:t>
            </a:r>
            <a:r>
              <a:rPr lang="en-US" altLang="zh-CN" sz="2000" spc="-165" dirty="0">
                <a:latin typeface="Verdana" panose="020B0604030504040204"/>
                <a:cs typeface="Verdana" panose="020B0604030504040204"/>
              </a:rPr>
              <a:t> </a:t>
            </a:r>
            <a:r>
              <a:rPr lang="en-US" altLang="zh-CN" sz="2000" spc="-20" dirty="0">
                <a:latin typeface="Verdana" panose="020B0604030504040204"/>
                <a:cs typeface="Verdana" panose="020B0604030504040204"/>
              </a:rPr>
              <a:t>floating</a:t>
            </a:r>
            <a:r>
              <a:rPr lang="en-US" altLang="zh-CN" sz="2000" spc="-170" dirty="0">
                <a:latin typeface="Verdana" panose="020B0604030504040204"/>
                <a:cs typeface="Verdana" panose="020B0604030504040204"/>
              </a:rPr>
              <a:t> </a:t>
            </a:r>
            <a:r>
              <a:rPr lang="en-US" altLang="zh-CN" sz="2000" spc="-25" dirty="0">
                <a:latin typeface="Verdana" panose="020B0604030504040204"/>
                <a:cs typeface="Verdana" panose="020B0604030504040204"/>
              </a:rPr>
              <a:t>point</a:t>
            </a:r>
            <a:r>
              <a:rPr lang="en-US" altLang="zh-CN" sz="2000" spc="-160" dirty="0">
                <a:latin typeface="Verdana" panose="020B0604030504040204"/>
                <a:cs typeface="Verdana" panose="020B0604030504040204"/>
              </a:rPr>
              <a:t> </a:t>
            </a:r>
            <a:r>
              <a:rPr lang="en-US" altLang="zh-CN" sz="2000" spc="-50" dirty="0">
                <a:latin typeface="Verdana" panose="020B0604030504040204"/>
                <a:cs typeface="Verdana" panose="020B0604030504040204"/>
              </a:rPr>
              <a:t>number.</a:t>
            </a:r>
            <a:r>
              <a:rPr lang="en-US" altLang="zh-CN" sz="2000" spc="-195" dirty="0">
                <a:latin typeface="Verdana" panose="020B0604030504040204"/>
                <a:cs typeface="Verdana" panose="020B0604030504040204"/>
              </a:rPr>
              <a:t> </a:t>
            </a:r>
            <a:r>
              <a:rPr lang="en-US" altLang="zh-CN" sz="2000" spc="-200" dirty="0">
                <a:latin typeface="Verdana" panose="020B0604030504040204"/>
                <a:cs typeface="Verdana" panose="020B0604030504040204"/>
              </a:rPr>
              <a:t>15-16</a:t>
            </a:r>
            <a:r>
              <a:rPr lang="en-US" altLang="zh-CN" sz="200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lang="en-US" altLang="zh-CN" sz="2000" spc="-80" dirty="0">
                <a:latin typeface="Verdana" panose="020B0604030504040204"/>
                <a:cs typeface="Verdana" panose="020B0604030504040204"/>
              </a:rPr>
              <a:t>digits</a:t>
            </a:r>
            <a:r>
              <a:rPr lang="en-US" altLang="zh-CN" sz="2000" spc="-165" dirty="0">
                <a:latin typeface="Verdana" panose="020B0604030504040204"/>
                <a:cs typeface="Verdana" panose="020B0604030504040204"/>
              </a:rPr>
              <a:t> </a:t>
            </a:r>
            <a:r>
              <a:rPr lang="en-US" altLang="zh-CN" sz="2000" spc="-50" dirty="0">
                <a:latin typeface="Verdana" panose="020B0604030504040204"/>
                <a:cs typeface="Verdana" panose="020B0604030504040204"/>
              </a:rPr>
              <a:t>precision.</a:t>
            </a:r>
            <a:r>
              <a:rPr lang="en-US" altLang="zh-CN" sz="2000" spc="-105" dirty="0">
                <a:latin typeface="Verdana" panose="020B0604030504040204"/>
                <a:cs typeface="Verdana" panose="020B0604030504040204"/>
              </a:rPr>
              <a:t> </a:t>
            </a:r>
            <a:r>
              <a:rPr lang="en-US" altLang="zh-CN" sz="20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Usually</a:t>
            </a:r>
            <a:r>
              <a:rPr lang="en-US" altLang="zh-CN" sz="2000" spc="-5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8   </a:t>
            </a:r>
            <a:r>
              <a:rPr lang="en-US" altLang="zh-CN" sz="2000" spc="-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bytes/64bits </a:t>
            </a:r>
            <a:endParaRPr lang="en-US" altLang="zh-CN" sz="2000" spc="-85" dirty="0">
              <a:solidFill>
                <a:srgbClr val="252525"/>
              </a:solidFill>
              <a:latin typeface="Verdana" panose="020B0604030504040204"/>
              <a:cs typeface="Verdana" panose="020B0604030504040204"/>
            </a:endParaRPr>
          </a:p>
          <a:p>
            <a:pPr marL="355600"/>
            <a:endParaRPr lang="en-US" sz="2000" spc="380" dirty="0">
              <a:solidFill>
                <a:srgbClr val="4966AC"/>
              </a:solidFill>
              <a:latin typeface="Arial" panose="020B0604020202020204"/>
              <a:cs typeface="Arial" panose="020B0604020202020204"/>
            </a:endParaRPr>
          </a:p>
          <a:p>
            <a:pPr marL="355600"/>
            <a:r>
              <a:rPr sz="2000" b="1" spc="-5" dirty="0">
                <a:solidFill>
                  <a:srgbClr val="252525"/>
                </a:solidFill>
                <a:latin typeface="Gothic Uralic"/>
                <a:cs typeface="Gothic Uralic"/>
              </a:rPr>
              <a:t>char</a:t>
            </a:r>
            <a:endParaRPr sz="2000" dirty="0">
              <a:latin typeface="Gothic Uralic"/>
              <a:cs typeface="Gothic Uralic"/>
            </a:endParaRPr>
          </a:p>
          <a:p>
            <a:pPr marL="355600">
              <a:lnSpc>
                <a:spcPct val="100000"/>
              </a:lnSpc>
            </a:pPr>
            <a:r>
              <a:rPr sz="2000" spc="1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000" spc="-5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single </a:t>
            </a:r>
            <a:r>
              <a:rPr sz="2000" spc="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character. </a:t>
            </a:r>
            <a:r>
              <a:rPr sz="20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Like, </a:t>
            </a:r>
            <a:r>
              <a:rPr sz="2000" spc="1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‘a’</a:t>
            </a:r>
            <a:endParaRPr sz="2000" dirty="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2000" spc="38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</a:t>
            </a:r>
            <a:r>
              <a:rPr sz="2000" spc="35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solidFill>
                  <a:srgbClr val="252525"/>
                </a:solidFill>
                <a:latin typeface="Gothic Uralic"/>
                <a:cs typeface="Gothic Uralic"/>
              </a:rPr>
              <a:t>void</a:t>
            </a:r>
            <a:endParaRPr sz="2000" dirty="0">
              <a:latin typeface="Gothic Uralic"/>
              <a:cs typeface="Gothic Uralic"/>
            </a:endParaRPr>
          </a:p>
          <a:p>
            <a:pPr marL="355600">
              <a:lnSpc>
                <a:spcPct val="100000"/>
              </a:lnSpc>
            </a:pPr>
            <a:r>
              <a:rPr sz="2000" spc="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special</a:t>
            </a:r>
            <a:r>
              <a:rPr sz="2000" spc="-1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datatype,</a:t>
            </a:r>
            <a:r>
              <a:rPr sz="2000" spc="-1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has</a:t>
            </a:r>
            <a:r>
              <a:rPr sz="2000" spc="-1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no</a:t>
            </a:r>
            <a:r>
              <a:rPr sz="20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value</a:t>
            </a:r>
            <a:endParaRPr sz="2000" dirty="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9000" y="165100"/>
            <a:ext cx="10376535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Variables </a:t>
            </a:r>
            <a:r>
              <a:rPr spc="-10" dirty="0"/>
              <a:t>and</a:t>
            </a:r>
            <a:r>
              <a:rPr spc="-35" dirty="0"/>
              <a:t> </a:t>
            </a:r>
            <a:r>
              <a:rPr spc="-5" dirty="0"/>
              <a:t>Constants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682751" y="1362455"/>
            <a:ext cx="5862828" cy="33025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875791" y="1474724"/>
            <a:ext cx="5497195" cy="3013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19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Constants</a:t>
            </a:r>
            <a:endParaRPr sz="20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 dirty="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sz="1800" spc="34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	</a:t>
            </a:r>
            <a:r>
              <a:rPr sz="1800" spc="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constant</a:t>
            </a:r>
            <a:r>
              <a:rPr sz="18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differs</a:t>
            </a:r>
            <a:r>
              <a:rPr sz="18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from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variable</a:t>
            </a:r>
            <a:r>
              <a:rPr sz="1800" spc="-1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</a:t>
            </a:r>
            <a:r>
              <a:rPr sz="18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that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its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355600">
              <a:lnSpc>
                <a:spcPct val="100000"/>
              </a:lnSpc>
            </a:pPr>
            <a:r>
              <a:rPr sz="18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value</a:t>
            </a:r>
            <a:r>
              <a:rPr sz="18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does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not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change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after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initialisation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355600" marR="5080" indent="-342900">
              <a:lnSpc>
                <a:spcPct val="100000"/>
              </a:lnSpc>
              <a:spcBef>
                <a:spcPts val="1035"/>
              </a:spcBef>
              <a:tabLst>
                <a:tab pos="354965" algn="l"/>
              </a:tabLst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	</a:t>
            </a:r>
            <a:r>
              <a:rPr sz="18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Declaration</a:t>
            </a:r>
            <a:r>
              <a:rPr sz="18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can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be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either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</a:t>
            </a:r>
            <a:r>
              <a:rPr sz="18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pre-processor  </a:t>
            </a:r>
            <a:r>
              <a:rPr sz="1800" spc="-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or using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 </a:t>
            </a:r>
            <a:r>
              <a:rPr sz="1800" spc="-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"const"</a:t>
            </a:r>
            <a:r>
              <a:rPr sz="1800" spc="-3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keyword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355600" marR="728345" indent="-342900">
              <a:lnSpc>
                <a:spcPct val="100000"/>
              </a:lnSpc>
              <a:spcBef>
                <a:spcPts val="1030"/>
              </a:spcBef>
              <a:tabLst>
                <a:tab pos="354965" algn="l"/>
              </a:tabLst>
            </a:pPr>
            <a:r>
              <a:rPr sz="1800" spc="34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	</a:t>
            </a:r>
            <a:r>
              <a:rPr sz="1800" spc="-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Naming </a:t>
            </a:r>
            <a:r>
              <a:rPr sz="18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convention </a:t>
            </a:r>
            <a:r>
              <a:rPr sz="18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suggests </a:t>
            </a:r>
            <a:r>
              <a:rPr sz="18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that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  </a:t>
            </a:r>
            <a:r>
              <a:rPr sz="1800" spc="-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binding</a:t>
            </a:r>
            <a:r>
              <a:rPr sz="18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name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constants</a:t>
            </a:r>
            <a:r>
              <a:rPr sz="1800" spc="-9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be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written in  </a:t>
            </a:r>
            <a:r>
              <a:rPr sz="18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UPPER </a:t>
            </a:r>
            <a:r>
              <a:rPr sz="1800" spc="-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CASE</a:t>
            </a:r>
            <a:r>
              <a:rPr sz="1800" spc="-1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LETTERS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53200" y="2740151"/>
            <a:ext cx="5233670" cy="923925"/>
          </a:xfrm>
          <a:custGeom>
            <a:avLst/>
            <a:gdLst/>
            <a:ahLst/>
            <a:cxnLst/>
            <a:rect l="l" t="t" r="r" b="b"/>
            <a:pathLst>
              <a:path w="5233670" h="923925">
                <a:moveTo>
                  <a:pt x="5233415" y="0"/>
                </a:moveTo>
                <a:lnTo>
                  <a:pt x="0" y="0"/>
                </a:lnTo>
                <a:lnTo>
                  <a:pt x="0" y="923544"/>
                </a:lnTo>
                <a:lnTo>
                  <a:pt x="5233415" y="923544"/>
                </a:lnTo>
                <a:lnTo>
                  <a:pt x="5233415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769354" y="3027426"/>
            <a:ext cx="411987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ourier New" panose="02070309020205020404"/>
                <a:cs typeface="Courier New" panose="02070309020205020404"/>
              </a:rPr>
              <a:t>#define LEGAL_DRINKING_AGE</a:t>
            </a:r>
            <a:r>
              <a:rPr sz="1800" b="1" spc="-7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10" dirty="0">
                <a:latin typeface="Courier New" panose="02070309020205020404"/>
                <a:cs typeface="Courier New" panose="02070309020205020404"/>
              </a:rPr>
              <a:t>18;</a:t>
            </a:r>
            <a:endParaRPr sz="1800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46032" y="2173046"/>
            <a:ext cx="17608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Constant</a:t>
            </a:r>
            <a:r>
              <a:rPr sz="1800" spc="-15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3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name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624828" y="2508313"/>
            <a:ext cx="3785870" cy="935990"/>
            <a:chOff x="6624828" y="2508313"/>
            <a:chExt cx="3785870" cy="935990"/>
          </a:xfrm>
        </p:grpSpPr>
        <p:sp>
          <p:nvSpPr>
            <p:cNvPr id="9" name="object 9"/>
            <p:cNvSpPr/>
            <p:nvPr/>
          </p:nvSpPr>
          <p:spPr>
            <a:xfrm>
              <a:off x="7793736" y="2951988"/>
              <a:ext cx="2609215" cy="485140"/>
            </a:xfrm>
            <a:custGeom>
              <a:avLst/>
              <a:gdLst/>
              <a:ahLst/>
              <a:cxnLst/>
              <a:rect l="l" t="t" r="r" b="b"/>
              <a:pathLst>
                <a:path w="2609215" h="485139">
                  <a:moveTo>
                    <a:pt x="0" y="242315"/>
                  </a:moveTo>
                  <a:lnTo>
                    <a:pt x="18255" y="201681"/>
                  </a:lnTo>
                  <a:lnTo>
                    <a:pt x="49792" y="175769"/>
                  </a:lnTo>
                  <a:lnTo>
                    <a:pt x="95795" y="150992"/>
                  </a:lnTo>
                  <a:lnTo>
                    <a:pt x="155381" y="127511"/>
                  </a:lnTo>
                  <a:lnTo>
                    <a:pt x="227671" y="105490"/>
                  </a:lnTo>
                  <a:lnTo>
                    <a:pt x="268304" y="95079"/>
                  </a:lnTo>
                  <a:lnTo>
                    <a:pt x="311783" y="85094"/>
                  </a:lnTo>
                  <a:lnTo>
                    <a:pt x="357997" y="75556"/>
                  </a:lnTo>
                  <a:lnTo>
                    <a:pt x="406836" y="66485"/>
                  </a:lnTo>
                  <a:lnTo>
                    <a:pt x="458190" y="57902"/>
                  </a:lnTo>
                  <a:lnTo>
                    <a:pt x="511948" y="49827"/>
                  </a:lnTo>
                  <a:lnTo>
                    <a:pt x="568002" y="42280"/>
                  </a:lnTo>
                  <a:lnTo>
                    <a:pt x="626240" y="35283"/>
                  </a:lnTo>
                  <a:lnTo>
                    <a:pt x="686552" y="28855"/>
                  </a:lnTo>
                  <a:lnTo>
                    <a:pt x="748829" y="23017"/>
                  </a:lnTo>
                  <a:lnTo>
                    <a:pt x="812960" y="17789"/>
                  </a:lnTo>
                  <a:lnTo>
                    <a:pt x="878835" y="13192"/>
                  </a:lnTo>
                  <a:lnTo>
                    <a:pt x="946344" y="9246"/>
                  </a:lnTo>
                  <a:lnTo>
                    <a:pt x="1015377" y="5972"/>
                  </a:lnTo>
                  <a:lnTo>
                    <a:pt x="1085824" y="3390"/>
                  </a:lnTo>
                  <a:lnTo>
                    <a:pt x="1157574" y="1520"/>
                  </a:lnTo>
                  <a:lnTo>
                    <a:pt x="1230517" y="383"/>
                  </a:lnTo>
                  <a:lnTo>
                    <a:pt x="1304544" y="0"/>
                  </a:lnTo>
                  <a:lnTo>
                    <a:pt x="1378570" y="383"/>
                  </a:lnTo>
                  <a:lnTo>
                    <a:pt x="1451513" y="1520"/>
                  </a:lnTo>
                  <a:lnTo>
                    <a:pt x="1523263" y="3390"/>
                  </a:lnTo>
                  <a:lnTo>
                    <a:pt x="1593710" y="5972"/>
                  </a:lnTo>
                  <a:lnTo>
                    <a:pt x="1662743" y="9246"/>
                  </a:lnTo>
                  <a:lnTo>
                    <a:pt x="1730252" y="13192"/>
                  </a:lnTo>
                  <a:lnTo>
                    <a:pt x="1796127" y="17789"/>
                  </a:lnTo>
                  <a:lnTo>
                    <a:pt x="1860258" y="23017"/>
                  </a:lnTo>
                  <a:lnTo>
                    <a:pt x="1922535" y="28855"/>
                  </a:lnTo>
                  <a:lnTo>
                    <a:pt x="1982847" y="35283"/>
                  </a:lnTo>
                  <a:lnTo>
                    <a:pt x="2041085" y="42280"/>
                  </a:lnTo>
                  <a:lnTo>
                    <a:pt x="2097139" y="49827"/>
                  </a:lnTo>
                  <a:lnTo>
                    <a:pt x="2150897" y="57902"/>
                  </a:lnTo>
                  <a:lnTo>
                    <a:pt x="2202251" y="66485"/>
                  </a:lnTo>
                  <a:lnTo>
                    <a:pt x="2251090" y="75556"/>
                  </a:lnTo>
                  <a:lnTo>
                    <a:pt x="2297304" y="85094"/>
                  </a:lnTo>
                  <a:lnTo>
                    <a:pt x="2340783" y="95079"/>
                  </a:lnTo>
                  <a:lnTo>
                    <a:pt x="2381416" y="105490"/>
                  </a:lnTo>
                  <a:lnTo>
                    <a:pt x="2419094" y="116308"/>
                  </a:lnTo>
                  <a:lnTo>
                    <a:pt x="2485142" y="139079"/>
                  </a:lnTo>
                  <a:lnTo>
                    <a:pt x="2538047" y="163229"/>
                  </a:lnTo>
                  <a:lnTo>
                    <a:pt x="2576926" y="188594"/>
                  </a:lnTo>
                  <a:lnTo>
                    <a:pt x="2607022" y="228562"/>
                  </a:lnTo>
                  <a:lnTo>
                    <a:pt x="2609088" y="242315"/>
                  </a:lnTo>
                  <a:lnTo>
                    <a:pt x="2607022" y="256069"/>
                  </a:lnTo>
                  <a:lnTo>
                    <a:pt x="2576926" y="296037"/>
                  </a:lnTo>
                  <a:lnTo>
                    <a:pt x="2538047" y="321402"/>
                  </a:lnTo>
                  <a:lnTo>
                    <a:pt x="2485142" y="345552"/>
                  </a:lnTo>
                  <a:lnTo>
                    <a:pt x="2419094" y="368323"/>
                  </a:lnTo>
                  <a:lnTo>
                    <a:pt x="2381416" y="379141"/>
                  </a:lnTo>
                  <a:lnTo>
                    <a:pt x="2340783" y="389552"/>
                  </a:lnTo>
                  <a:lnTo>
                    <a:pt x="2297304" y="399537"/>
                  </a:lnTo>
                  <a:lnTo>
                    <a:pt x="2251090" y="409075"/>
                  </a:lnTo>
                  <a:lnTo>
                    <a:pt x="2202251" y="418146"/>
                  </a:lnTo>
                  <a:lnTo>
                    <a:pt x="2150897" y="426729"/>
                  </a:lnTo>
                  <a:lnTo>
                    <a:pt x="2097139" y="434804"/>
                  </a:lnTo>
                  <a:lnTo>
                    <a:pt x="2041085" y="442351"/>
                  </a:lnTo>
                  <a:lnTo>
                    <a:pt x="1982847" y="449348"/>
                  </a:lnTo>
                  <a:lnTo>
                    <a:pt x="1922535" y="455776"/>
                  </a:lnTo>
                  <a:lnTo>
                    <a:pt x="1860258" y="461614"/>
                  </a:lnTo>
                  <a:lnTo>
                    <a:pt x="1796127" y="466842"/>
                  </a:lnTo>
                  <a:lnTo>
                    <a:pt x="1730252" y="471439"/>
                  </a:lnTo>
                  <a:lnTo>
                    <a:pt x="1662743" y="475385"/>
                  </a:lnTo>
                  <a:lnTo>
                    <a:pt x="1593710" y="478659"/>
                  </a:lnTo>
                  <a:lnTo>
                    <a:pt x="1523263" y="481241"/>
                  </a:lnTo>
                  <a:lnTo>
                    <a:pt x="1451513" y="483111"/>
                  </a:lnTo>
                  <a:lnTo>
                    <a:pt x="1378570" y="484248"/>
                  </a:lnTo>
                  <a:lnTo>
                    <a:pt x="1304544" y="484632"/>
                  </a:lnTo>
                  <a:lnTo>
                    <a:pt x="1230517" y="484248"/>
                  </a:lnTo>
                  <a:lnTo>
                    <a:pt x="1157574" y="483111"/>
                  </a:lnTo>
                  <a:lnTo>
                    <a:pt x="1085824" y="481241"/>
                  </a:lnTo>
                  <a:lnTo>
                    <a:pt x="1015377" y="478659"/>
                  </a:lnTo>
                  <a:lnTo>
                    <a:pt x="946344" y="475385"/>
                  </a:lnTo>
                  <a:lnTo>
                    <a:pt x="878835" y="471439"/>
                  </a:lnTo>
                  <a:lnTo>
                    <a:pt x="812960" y="466842"/>
                  </a:lnTo>
                  <a:lnTo>
                    <a:pt x="748829" y="461614"/>
                  </a:lnTo>
                  <a:lnTo>
                    <a:pt x="686552" y="455776"/>
                  </a:lnTo>
                  <a:lnTo>
                    <a:pt x="626240" y="449348"/>
                  </a:lnTo>
                  <a:lnTo>
                    <a:pt x="568002" y="442351"/>
                  </a:lnTo>
                  <a:lnTo>
                    <a:pt x="511948" y="434804"/>
                  </a:lnTo>
                  <a:lnTo>
                    <a:pt x="458190" y="426729"/>
                  </a:lnTo>
                  <a:lnTo>
                    <a:pt x="406836" y="418146"/>
                  </a:lnTo>
                  <a:lnTo>
                    <a:pt x="357997" y="409075"/>
                  </a:lnTo>
                  <a:lnTo>
                    <a:pt x="311783" y="399537"/>
                  </a:lnTo>
                  <a:lnTo>
                    <a:pt x="268304" y="389552"/>
                  </a:lnTo>
                  <a:lnTo>
                    <a:pt x="227671" y="379141"/>
                  </a:lnTo>
                  <a:lnTo>
                    <a:pt x="189993" y="368323"/>
                  </a:lnTo>
                  <a:lnTo>
                    <a:pt x="123945" y="345552"/>
                  </a:lnTo>
                  <a:lnTo>
                    <a:pt x="71040" y="321402"/>
                  </a:lnTo>
                  <a:lnTo>
                    <a:pt x="32161" y="296037"/>
                  </a:lnTo>
                  <a:lnTo>
                    <a:pt x="2065" y="256069"/>
                  </a:lnTo>
                  <a:lnTo>
                    <a:pt x="0" y="242315"/>
                  </a:lnTo>
                  <a:close/>
                </a:path>
              </a:pathLst>
            </a:custGeom>
            <a:ln w="15239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9098280" y="2513076"/>
              <a:ext cx="438150" cy="437515"/>
            </a:xfrm>
            <a:custGeom>
              <a:avLst/>
              <a:gdLst/>
              <a:ahLst/>
              <a:cxnLst/>
              <a:rect l="l" t="t" r="r" b="b"/>
              <a:pathLst>
                <a:path w="438150" h="437514">
                  <a:moveTo>
                    <a:pt x="437769" y="0"/>
                  </a:moveTo>
                  <a:lnTo>
                    <a:pt x="0" y="437514"/>
                  </a:lnTo>
                </a:path>
              </a:pathLst>
            </a:custGeom>
            <a:ln w="914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6632448" y="2945892"/>
              <a:ext cx="1161415" cy="486409"/>
            </a:xfrm>
            <a:custGeom>
              <a:avLst/>
              <a:gdLst/>
              <a:ahLst/>
              <a:cxnLst/>
              <a:rect l="l" t="t" r="r" b="b"/>
              <a:pathLst>
                <a:path w="1161415" h="486410">
                  <a:moveTo>
                    <a:pt x="0" y="243078"/>
                  </a:moveTo>
                  <a:lnTo>
                    <a:pt x="13392" y="190934"/>
                  </a:lnTo>
                  <a:lnTo>
                    <a:pt x="51681" y="142687"/>
                  </a:lnTo>
                  <a:lnTo>
                    <a:pt x="112032" y="99523"/>
                  </a:lnTo>
                  <a:lnTo>
                    <a:pt x="149595" y="80217"/>
                  </a:lnTo>
                  <a:lnTo>
                    <a:pt x="191611" y="62628"/>
                  </a:lnTo>
                  <a:lnTo>
                    <a:pt x="237725" y="46902"/>
                  </a:lnTo>
                  <a:lnTo>
                    <a:pt x="287584" y="33189"/>
                  </a:lnTo>
                  <a:lnTo>
                    <a:pt x="340833" y="21636"/>
                  </a:lnTo>
                  <a:lnTo>
                    <a:pt x="397117" y="12393"/>
                  </a:lnTo>
                  <a:lnTo>
                    <a:pt x="456083" y="5606"/>
                  </a:lnTo>
                  <a:lnTo>
                    <a:pt x="517377" y="1426"/>
                  </a:lnTo>
                  <a:lnTo>
                    <a:pt x="580644" y="0"/>
                  </a:lnTo>
                  <a:lnTo>
                    <a:pt x="643910" y="1426"/>
                  </a:lnTo>
                  <a:lnTo>
                    <a:pt x="705204" y="5606"/>
                  </a:lnTo>
                  <a:lnTo>
                    <a:pt x="764170" y="12393"/>
                  </a:lnTo>
                  <a:lnTo>
                    <a:pt x="820454" y="21636"/>
                  </a:lnTo>
                  <a:lnTo>
                    <a:pt x="873703" y="33189"/>
                  </a:lnTo>
                  <a:lnTo>
                    <a:pt x="923562" y="46902"/>
                  </a:lnTo>
                  <a:lnTo>
                    <a:pt x="969676" y="62628"/>
                  </a:lnTo>
                  <a:lnTo>
                    <a:pt x="1011692" y="80217"/>
                  </a:lnTo>
                  <a:lnTo>
                    <a:pt x="1049255" y="99523"/>
                  </a:lnTo>
                  <a:lnTo>
                    <a:pt x="1082011" y="120396"/>
                  </a:lnTo>
                  <a:lnTo>
                    <a:pt x="1131685" y="166250"/>
                  </a:lnTo>
                  <a:lnTo>
                    <a:pt x="1157880" y="216593"/>
                  </a:lnTo>
                  <a:lnTo>
                    <a:pt x="1161287" y="243078"/>
                  </a:lnTo>
                  <a:lnTo>
                    <a:pt x="1157880" y="269562"/>
                  </a:lnTo>
                  <a:lnTo>
                    <a:pt x="1131685" y="319905"/>
                  </a:lnTo>
                  <a:lnTo>
                    <a:pt x="1082011" y="365760"/>
                  </a:lnTo>
                  <a:lnTo>
                    <a:pt x="1049255" y="386632"/>
                  </a:lnTo>
                  <a:lnTo>
                    <a:pt x="1011692" y="405938"/>
                  </a:lnTo>
                  <a:lnTo>
                    <a:pt x="969676" y="423527"/>
                  </a:lnTo>
                  <a:lnTo>
                    <a:pt x="923562" y="439253"/>
                  </a:lnTo>
                  <a:lnTo>
                    <a:pt x="873703" y="452966"/>
                  </a:lnTo>
                  <a:lnTo>
                    <a:pt x="820454" y="464519"/>
                  </a:lnTo>
                  <a:lnTo>
                    <a:pt x="764170" y="473762"/>
                  </a:lnTo>
                  <a:lnTo>
                    <a:pt x="705204" y="480549"/>
                  </a:lnTo>
                  <a:lnTo>
                    <a:pt x="643910" y="484729"/>
                  </a:lnTo>
                  <a:lnTo>
                    <a:pt x="580644" y="486156"/>
                  </a:lnTo>
                  <a:lnTo>
                    <a:pt x="517377" y="484729"/>
                  </a:lnTo>
                  <a:lnTo>
                    <a:pt x="456083" y="480549"/>
                  </a:lnTo>
                  <a:lnTo>
                    <a:pt x="397117" y="473762"/>
                  </a:lnTo>
                  <a:lnTo>
                    <a:pt x="340833" y="464519"/>
                  </a:lnTo>
                  <a:lnTo>
                    <a:pt x="287584" y="452966"/>
                  </a:lnTo>
                  <a:lnTo>
                    <a:pt x="237725" y="439253"/>
                  </a:lnTo>
                  <a:lnTo>
                    <a:pt x="191611" y="423527"/>
                  </a:lnTo>
                  <a:lnTo>
                    <a:pt x="149595" y="405938"/>
                  </a:lnTo>
                  <a:lnTo>
                    <a:pt x="112032" y="386632"/>
                  </a:lnTo>
                  <a:lnTo>
                    <a:pt x="79276" y="365759"/>
                  </a:lnTo>
                  <a:lnTo>
                    <a:pt x="29602" y="319905"/>
                  </a:lnTo>
                  <a:lnTo>
                    <a:pt x="3407" y="269562"/>
                  </a:lnTo>
                  <a:lnTo>
                    <a:pt x="0" y="243078"/>
                  </a:lnTo>
                  <a:close/>
                </a:path>
              </a:pathLst>
            </a:custGeom>
            <a:ln w="1524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7074408" y="2548128"/>
              <a:ext cx="139065" cy="398145"/>
            </a:xfrm>
            <a:custGeom>
              <a:avLst/>
              <a:gdLst/>
              <a:ahLst/>
              <a:cxnLst/>
              <a:rect l="l" t="t" r="r" b="b"/>
              <a:pathLst>
                <a:path w="139065" h="398144">
                  <a:moveTo>
                    <a:pt x="0" y="0"/>
                  </a:moveTo>
                  <a:lnTo>
                    <a:pt x="138557" y="397891"/>
                  </a:lnTo>
                </a:path>
              </a:pathLst>
            </a:custGeom>
            <a:ln w="914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571233" y="1688338"/>
            <a:ext cx="43592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40" dirty="0">
                <a:latin typeface="Verdana" panose="020B0604030504040204"/>
                <a:cs typeface="Verdana" panose="020B0604030504040204"/>
              </a:rPr>
              <a:t>Declaration </a:t>
            </a:r>
            <a:r>
              <a:rPr sz="1800" b="1" i="1" spc="-175" dirty="0">
                <a:latin typeface="Verdana" panose="020B0604030504040204"/>
                <a:cs typeface="Verdana" panose="020B0604030504040204"/>
              </a:rPr>
              <a:t>of </a:t>
            </a:r>
            <a:r>
              <a:rPr sz="1800" b="1" i="1" spc="-15" dirty="0">
                <a:latin typeface="Verdana" panose="020B0604030504040204"/>
                <a:cs typeface="Verdana" panose="020B0604030504040204"/>
              </a:rPr>
              <a:t>a </a:t>
            </a:r>
            <a:r>
              <a:rPr sz="1800" b="1" i="1" spc="-160" dirty="0">
                <a:latin typeface="Verdana" panose="020B0604030504040204"/>
                <a:cs typeface="Verdana" panose="020B0604030504040204"/>
              </a:rPr>
              <a:t>constant </a:t>
            </a:r>
            <a:r>
              <a:rPr sz="1800" b="1" i="1" spc="-195" dirty="0">
                <a:latin typeface="Verdana" panose="020B0604030504040204"/>
                <a:cs typeface="Verdana" panose="020B0604030504040204"/>
              </a:rPr>
              <a:t>using</a:t>
            </a:r>
            <a:r>
              <a:rPr sz="1800" b="1" i="1" spc="-17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b="1" i="1" spc="-190" dirty="0">
                <a:latin typeface="Verdana" panose="020B0604030504040204"/>
                <a:cs typeface="Verdana" panose="020B0604030504040204"/>
              </a:rPr>
              <a:t>#define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571233" y="2208403"/>
            <a:ext cx="4924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2120" algn="l"/>
              </a:tabLst>
            </a:pPr>
            <a:r>
              <a:rPr sz="1800" spc="-6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Ke</a:t>
            </a:r>
            <a:r>
              <a:rPr sz="1800" spc="-7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y</a:t>
            </a:r>
            <a:r>
              <a:rPr sz="1800" spc="-1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w</a:t>
            </a:r>
            <a:r>
              <a:rPr sz="1800" spc="-1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ord</a:t>
            </a:r>
            <a:r>
              <a:rPr sz="180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	</a:t>
            </a:r>
            <a:r>
              <a:rPr sz="1800" spc="1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V</a:t>
            </a:r>
            <a:r>
              <a:rPr sz="1800" spc="13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12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1800" spc="2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ue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0413492" y="2542032"/>
            <a:ext cx="753745" cy="909955"/>
            <a:chOff x="10413492" y="2542032"/>
            <a:chExt cx="753745" cy="909955"/>
          </a:xfrm>
        </p:grpSpPr>
        <p:sp>
          <p:nvSpPr>
            <p:cNvPr id="16" name="object 16"/>
            <p:cNvSpPr/>
            <p:nvPr/>
          </p:nvSpPr>
          <p:spPr>
            <a:xfrm>
              <a:off x="10712196" y="2546604"/>
              <a:ext cx="450215" cy="483234"/>
            </a:xfrm>
            <a:custGeom>
              <a:avLst/>
              <a:gdLst/>
              <a:ahLst/>
              <a:cxnLst/>
              <a:rect l="l" t="t" r="r" b="b"/>
              <a:pathLst>
                <a:path w="450215" h="483235">
                  <a:moveTo>
                    <a:pt x="450087" y="0"/>
                  </a:moveTo>
                  <a:lnTo>
                    <a:pt x="0" y="482854"/>
                  </a:lnTo>
                </a:path>
              </a:pathLst>
            </a:custGeom>
            <a:ln w="914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10421112" y="2958084"/>
              <a:ext cx="341630" cy="486409"/>
            </a:xfrm>
            <a:custGeom>
              <a:avLst/>
              <a:gdLst/>
              <a:ahLst/>
              <a:cxnLst/>
              <a:rect l="l" t="t" r="r" b="b"/>
              <a:pathLst>
                <a:path w="341629" h="486410">
                  <a:moveTo>
                    <a:pt x="0" y="243077"/>
                  </a:moveTo>
                  <a:lnTo>
                    <a:pt x="4509" y="187345"/>
                  </a:lnTo>
                  <a:lnTo>
                    <a:pt x="17354" y="136182"/>
                  </a:lnTo>
                  <a:lnTo>
                    <a:pt x="37509" y="91049"/>
                  </a:lnTo>
                  <a:lnTo>
                    <a:pt x="63945" y="53404"/>
                  </a:lnTo>
                  <a:lnTo>
                    <a:pt x="95638" y="24708"/>
                  </a:lnTo>
                  <a:lnTo>
                    <a:pt x="131561" y="6420"/>
                  </a:lnTo>
                  <a:lnTo>
                    <a:pt x="170688" y="0"/>
                  </a:lnTo>
                  <a:lnTo>
                    <a:pt x="209814" y="6420"/>
                  </a:lnTo>
                  <a:lnTo>
                    <a:pt x="245737" y="24708"/>
                  </a:lnTo>
                  <a:lnTo>
                    <a:pt x="277430" y="53404"/>
                  </a:lnTo>
                  <a:lnTo>
                    <a:pt x="303866" y="91049"/>
                  </a:lnTo>
                  <a:lnTo>
                    <a:pt x="324021" y="136182"/>
                  </a:lnTo>
                  <a:lnTo>
                    <a:pt x="336866" y="187345"/>
                  </a:lnTo>
                  <a:lnTo>
                    <a:pt x="341376" y="243077"/>
                  </a:lnTo>
                  <a:lnTo>
                    <a:pt x="336866" y="298810"/>
                  </a:lnTo>
                  <a:lnTo>
                    <a:pt x="324021" y="349973"/>
                  </a:lnTo>
                  <a:lnTo>
                    <a:pt x="303866" y="395106"/>
                  </a:lnTo>
                  <a:lnTo>
                    <a:pt x="277430" y="432751"/>
                  </a:lnTo>
                  <a:lnTo>
                    <a:pt x="245737" y="461447"/>
                  </a:lnTo>
                  <a:lnTo>
                    <a:pt x="209814" y="479735"/>
                  </a:lnTo>
                  <a:lnTo>
                    <a:pt x="170688" y="486155"/>
                  </a:lnTo>
                  <a:lnTo>
                    <a:pt x="131561" y="479735"/>
                  </a:lnTo>
                  <a:lnTo>
                    <a:pt x="95638" y="461447"/>
                  </a:lnTo>
                  <a:lnTo>
                    <a:pt x="63945" y="432751"/>
                  </a:lnTo>
                  <a:lnTo>
                    <a:pt x="37509" y="395106"/>
                  </a:lnTo>
                  <a:lnTo>
                    <a:pt x="17354" y="349973"/>
                  </a:lnTo>
                  <a:lnTo>
                    <a:pt x="4509" y="298810"/>
                  </a:lnTo>
                  <a:lnTo>
                    <a:pt x="0" y="243077"/>
                  </a:lnTo>
                  <a:close/>
                </a:path>
              </a:pathLst>
            </a:custGeom>
            <a:ln w="1524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8" name="object 18"/>
          <p:cNvSpPr/>
          <p:nvPr/>
        </p:nvSpPr>
        <p:spPr>
          <a:xfrm>
            <a:off x="6382511" y="5634228"/>
            <a:ext cx="5234940" cy="923925"/>
          </a:xfrm>
          <a:custGeom>
            <a:avLst/>
            <a:gdLst/>
            <a:ahLst/>
            <a:cxnLst/>
            <a:rect l="l" t="t" r="r" b="b"/>
            <a:pathLst>
              <a:path w="5234940" h="923925">
                <a:moveTo>
                  <a:pt x="5234940" y="0"/>
                </a:moveTo>
                <a:lnTo>
                  <a:pt x="0" y="0"/>
                </a:lnTo>
                <a:lnTo>
                  <a:pt x="0" y="923544"/>
                </a:lnTo>
                <a:lnTo>
                  <a:pt x="5234940" y="923544"/>
                </a:lnTo>
                <a:lnTo>
                  <a:pt x="523494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 txBox="1"/>
          <p:nvPr/>
        </p:nvSpPr>
        <p:spPr>
          <a:xfrm>
            <a:off x="6599681" y="5921755"/>
            <a:ext cx="46659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ourier New" panose="02070309020205020404"/>
                <a:cs typeface="Courier New" panose="02070309020205020404"/>
              </a:rPr>
              <a:t>const int LEGAL_DRINKING_AGE </a:t>
            </a:r>
            <a:r>
              <a:rPr sz="1800" b="1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1800" b="1" spc="-7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10" dirty="0">
                <a:latin typeface="Courier New" panose="02070309020205020404"/>
                <a:cs typeface="Courier New" panose="02070309020205020404"/>
              </a:rPr>
              <a:t>18;</a:t>
            </a:r>
            <a:endParaRPr sz="1800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593581" y="4957013"/>
            <a:ext cx="17608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Constant</a:t>
            </a:r>
            <a:r>
              <a:rPr sz="1800" spc="-15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3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name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455664" y="5195125"/>
            <a:ext cx="4057015" cy="1143635"/>
            <a:chOff x="6455664" y="5195125"/>
            <a:chExt cx="4057015" cy="1143635"/>
          </a:xfrm>
        </p:grpSpPr>
        <p:sp>
          <p:nvSpPr>
            <p:cNvPr id="22" name="object 22"/>
            <p:cNvSpPr/>
            <p:nvPr/>
          </p:nvSpPr>
          <p:spPr>
            <a:xfrm>
              <a:off x="7914132" y="5844540"/>
              <a:ext cx="2590800" cy="486409"/>
            </a:xfrm>
            <a:custGeom>
              <a:avLst/>
              <a:gdLst/>
              <a:ahLst/>
              <a:cxnLst/>
              <a:rect l="l" t="t" r="r" b="b"/>
              <a:pathLst>
                <a:path w="2590800" h="486410">
                  <a:moveTo>
                    <a:pt x="0" y="243078"/>
                  </a:moveTo>
                  <a:lnTo>
                    <a:pt x="19427" y="200903"/>
                  </a:lnTo>
                  <a:lnTo>
                    <a:pt x="52953" y="174064"/>
                  </a:lnTo>
                  <a:lnTo>
                    <a:pt x="101804" y="148459"/>
                  </a:lnTo>
                  <a:lnTo>
                    <a:pt x="165007" y="124271"/>
                  </a:lnTo>
                  <a:lnTo>
                    <a:pt x="201687" y="112765"/>
                  </a:lnTo>
                  <a:lnTo>
                    <a:pt x="241591" y="101681"/>
                  </a:lnTo>
                  <a:lnTo>
                    <a:pt x="284597" y="91043"/>
                  </a:lnTo>
                  <a:lnTo>
                    <a:pt x="330583" y="80873"/>
                  </a:lnTo>
                  <a:lnTo>
                    <a:pt x="379428" y="71194"/>
                  </a:lnTo>
                  <a:lnTo>
                    <a:pt x="431011" y="62029"/>
                  </a:lnTo>
                  <a:lnTo>
                    <a:pt x="485209" y="53400"/>
                  </a:lnTo>
                  <a:lnTo>
                    <a:pt x="541902" y="45330"/>
                  </a:lnTo>
                  <a:lnTo>
                    <a:pt x="600968" y="37843"/>
                  </a:lnTo>
                  <a:lnTo>
                    <a:pt x="662285" y="30960"/>
                  </a:lnTo>
                  <a:lnTo>
                    <a:pt x="725732" y="24706"/>
                  </a:lnTo>
                  <a:lnTo>
                    <a:pt x="791188" y="19101"/>
                  </a:lnTo>
                  <a:lnTo>
                    <a:pt x="858530" y="14170"/>
                  </a:lnTo>
                  <a:lnTo>
                    <a:pt x="927637" y="9935"/>
                  </a:lnTo>
                  <a:lnTo>
                    <a:pt x="998388" y="6419"/>
                  </a:lnTo>
                  <a:lnTo>
                    <a:pt x="1070662" y="3645"/>
                  </a:lnTo>
                  <a:lnTo>
                    <a:pt x="1144336" y="1635"/>
                  </a:lnTo>
                  <a:lnTo>
                    <a:pt x="1219289" y="412"/>
                  </a:lnTo>
                  <a:lnTo>
                    <a:pt x="1295400" y="0"/>
                  </a:lnTo>
                  <a:lnTo>
                    <a:pt x="1371510" y="412"/>
                  </a:lnTo>
                  <a:lnTo>
                    <a:pt x="1446463" y="1635"/>
                  </a:lnTo>
                  <a:lnTo>
                    <a:pt x="1520137" y="3645"/>
                  </a:lnTo>
                  <a:lnTo>
                    <a:pt x="1592411" y="6419"/>
                  </a:lnTo>
                  <a:lnTo>
                    <a:pt x="1663162" y="9935"/>
                  </a:lnTo>
                  <a:lnTo>
                    <a:pt x="1732269" y="14170"/>
                  </a:lnTo>
                  <a:lnTo>
                    <a:pt x="1799611" y="19101"/>
                  </a:lnTo>
                  <a:lnTo>
                    <a:pt x="1865067" y="24706"/>
                  </a:lnTo>
                  <a:lnTo>
                    <a:pt x="1928514" y="30960"/>
                  </a:lnTo>
                  <a:lnTo>
                    <a:pt x="1989831" y="37843"/>
                  </a:lnTo>
                  <a:lnTo>
                    <a:pt x="2048897" y="45330"/>
                  </a:lnTo>
                  <a:lnTo>
                    <a:pt x="2105590" y="53400"/>
                  </a:lnTo>
                  <a:lnTo>
                    <a:pt x="2159788" y="62029"/>
                  </a:lnTo>
                  <a:lnTo>
                    <a:pt x="2211371" y="71194"/>
                  </a:lnTo>
                  <a:lnTo>
                    <a:pt x="2260216" y="80873"/>
                  </a:lnTo>
                  <a:lnTo>
                    <a:pt x="2306202" y="91043"/>
                  </a:lnTo>
                  <a:lnTo>
                    <a:pt x="2349208" y="101681"/>
                  </a:lnTo>
                  <a:lnTo>
                    <a:pt x="2389112" y="112765"/>
                  </a:lnTo>
                  <a:lnTo>
                    <a:pt x="2425792" y="124271"/>
                  </a:lnTo>
                  <a:lnTo>
                    <a:pt x="2488995" y="148459"/>
                  </a:lnTo>
                  <a:lnTo>
                    <a:pt x="2537846" y="174064"/>
                  </a:lnTo>
                  <a:lnTo>
                    <a:pt x="2571372" y="200903"/>
                  </a:lnTo>
                  <a:lnTo>
                    <a:pt x="2590800" y="243078"/>
                  </a:lnTo>
                  <a:lnTo>
                    <a:pt x="2588600" y="257361"/>
                  </a:lnTo>
                  <a:lnTo>
                    <a:pt x="2556585" y="298814"/>
                  </a:lnTo>
                  <a:lnTo>
                    <a:pt x="2515275" y="325059"/>
                  </a:lnTo>
                  <a:lnTo>
                    <a:pt x="2459127" y="349979"/>
                  </a:lnTo>
                  <a:lnTo>
                    <a:pt x="2389112" y="373390"/>
                  </a:lnTo>
                  <a:lnTo>
                    <a:pt x="2349208" y="384474"/>
                  </a:lnTo>
                  <a:lnTo>
                    <a:pt x="2306202" y="395112"/>
                  </a:lnTo>
                  <a:lnTo>
                    <a:pt x="2260216" y="405282"/>
                  </a:lnTo>
                  <a:lnTo>
                    <a:pt x="2211371" y="414961"/>
                  </a:lnTo>
                  <a:lnTo>
                    <a:pt x="2159788" y="424126"/>
                  </a:lnTo>
                  <a:lnTo>
                    <a:pt x="2105590" y="432755"/>
                  </a:lnTo>
                  <a:lnTo>
                    <a:pt x="2048897" y="440825"/>
                  </a:lnTo>
                  <a:lnTo>
                    <a:pt x="1989831" y="448312"/>
                  </a:lnTo>
                  <a:lnTo>
                    <a:pt x="1928514" y="455195"/>
                  </a:lnTo>
                  <a:lnTo>
                    <a:pt x="1865067" y="461449"/>
                  </a:lnTo>
                  <a:lnTo>
                    <a:pt x="1799611" y="467054"/>
                  </a:lnTo>
                  <a:lnTo>
                    <a:pt x="1732269" y="471985"/>
                  </a:lnTo>
                  <a:lnTo>
                    <a:pt x="1663162" y="476220"/>
                  </a:lnTo>
                  <a:lnTo>
                    <a:pt x="1592411" y="479736"/>
                  </a:lnTo>
                  <a:lnTo>
                    <a:pt x="1520137" y="482510"/>
                  </a:lnTo>
                  <a:lnTo>
                    <a:pt x="1446463" y="484520"/>
                  </a:lnTo>
                  <a:lnTo>
                    <a:pt x="1371510" y="485743"/>
                  </a:lnTo>
                  <a:lnTo>
                    <a:pt x="1295400" y="486156"/>
                  </a:lnTo>
                  <a:lnTo>
                    <a:pt x="1219289" y="485743"/>
                  </a:lnTo>
                  <a:lnTo>
                    <a:pt x="1144336" y="484520"/>
                  </a:lnTo>
                  <a:lnTo>
                    <a:pt x="1070662" y="482510"/>
                  </a:lnTo>
                  <a:lnTo>
                    <a:pt x="998388" y="479736"/>
                  </a:lnTo>
                  <a:lnTo>
                    <a:pt x="927637" y="476220"/>
                  </a:lnTo>
                  <a:lnTo>
                    <a:pt x="858530" y="471985"/>
                  </a:lnTo>
                  <a:lnTo>
                    <a:pt x="791188" y="467054"/>
                  </a:lnTo>
                  <a:lnTo>
                    <a:pt x="725732" y="461449"/>
                  </a:lnTo>
                  <a:lnTo>
                    <a:pt x="662285" y="455195"/>
                  </a:lnTo>
                  <a:lnTo>
                    <a:pt x="600968" y="448312"/>
                  </a:lnTo>
                  <a:lnTo>
                    <a:pt x="541902" y="440825"/>
                  </a:lnTo>
                  <a:lnTo>
                    <a:pt x="485209" y="432755"/>
                  </a:lnTo>
                  <a:lnTo>
                    <a:pt x="431011" y="424126"/>
                  </a:lnTo>
                  <a:lnTo>
                    <a:pt x="379428" y="414961"/>
                  </a:lnTo>
                  <a:lnTo>
                    <a:pt x="330583" y="405282"/>
                  </a:lnTo>
                  <a:lnTo>
                    <a:pt x="284597" y="395112"/>
                  </a:lnTo>
                  <a:lnTo>
                    <a:pt x="241591" y="384474"/>
                  </a:lnTo>
                  <a:lnTo>
                    <a:pt x="201687" y="373390"/>
                  </a:lnTo>
                  <a:lnTo>
                    <a:pt x="165007" y="361884"/>
                  </a:lnTo>
                  <a:lnTo>
                    <a:pt x="101804" y="337696"/>
                  </a:lnTo>
                  <a:lnTo>
                    <a:pt x="52953" y="312091"/>
                  </a:lnTo>
                  <a:lnTo>
                    <a:pt x="19427" y="285252"/>
                  </a:lnTo>
                  <a:lnTo>
                    <a:pt x="0" y="243078"/>
                  </a:lnTo>
                  <a:close/>
                </a:path>
              </a:pathLst>
            </a:custGeom>
            <a:ln w="1524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9209532" y="5297424"/>
              <a:ext cx="273685" cy="548005"/>
            </a:xfrm>
            <a:custGeom>
              <a:avLst/>
              <a:gdLst/>
              <a:ahLst/>
              <a:cxnLst/>
              <a:rect l="l" t="t" r="r" b="b"/>
              <a:pathLst>
                <a:path w="273684" h="548004">
                  <a:moveTo>
                    <a:pt x="273303" y="0"/>
                  </a:moveTo>
                  <a:lnTo>
                    <a:pt x="0" y="547789"/>
                  </a:lnTo>
                </a:path>
              </a:pathLst>
            </a:custGeom>
            <a:ln w="9143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24"/>
            <p:cNvSpPr/>
            <p:nvPr/>
          </p:nvSpPr>
          <p:spPr>
            <a:xfrm>
              <a:off x="6463284" y="5839968"/>
              <a:ext cx="855344" cy="486409"/>
            </a:xfrm>
            <a:custGeom>
              <a:avLst/>
              <a:gdLst/>
              <a:ahLst/>
              <a:cxnLst/>
              <a:rect l="l" t="t" r="r" b="b"/>
              <a:pathLst>
                <a:path w="855345" h="486410">
                  <a:moveTo>
                    <a:pt x="0" y="243077"/>
                  </a:moveTo>
                  <a:lnTo>
                    <a:pt x="15269" y="178457"/>
                  </a:lnTo>
                  <a:lnTo>
                    <a:pt x="58363" y="120390"/>
                  </a:lnTo>
                  <a:lnTo>
                    <a:pt x="89070" y="94538"/>
                  </a:lnTo>
                  <a:lnTo>
                    <a:pt x="125206" y="71194"/>
                  </a:lnTo>
                  <a:lnTo>
                    <a:pt x="166259" y="50647"/>
                  </a:lnTo>
                  <a:lnTo>
                    <a:pt x="211723" y="33186"/>
                  </a:lnTo>
                  <a:lnTo>
                    <a:pt x="261086" y="19101"/>
                  </a:lnTo>
                  <a:lnTo>
                    <a:pt x="313839" y="8682"/>
                  </a:lnTo>
                  <a:lnTo>
                    <a:pt x="369474" y="2218"/>
                  </a:lnTo>
                  <a:lnTo>
                    <a:pt x="427482" y="0"/>
                  </a:lnTo>
                  <a:lnTo>
                    <a:pt x="485489" y="2218"/>
                  </a:lnTo>
                  <a:lnTo>
                    <a:pt x="541124" y="8682"/>
                  </a:lnTo>
                  <a:lnTo>
                    <a:pt x="593877" y="19101"/>
                  </a:lnTo>
                  <a:lnTo>
                    <a:pt x="643240" y="33186"/>
                  </a:lnTo>
                  <a:lnTo>
                    <a:pt x="688704" y="50647"/>
                  </a:lnTo>
                  <a:lnTo>
                    <a:pt x="729757" y="71194"/>
                  </a:lnTo>
                  <a:lnTo>
                    <a:pt x="765893" y="94538"/>
                  </a:lnTo>
                  <a:lnTo>
                    <a:pt x="796600" y="120390"/>
                  </a:lnTo>
                  <a:lnTo>
                    <a:pt x="839694" y="178457"/>
                  </a:lnTo>
                  <a:lnTo>
                    <a:pt x="854963" y="243077"/>
                  </a:lnTo>
                  <a:lnTo>
                    <a:pt x="851061" y="276062"/>
                  </a:lnTo>
                  <a:lnTo>
                    <a:pt x="821370" y="337696"/>
                  </a:lnTo>
                  <a:lnTo>
                    <a:pt x="765893" y="391617"/>
                  </a:lnTo>
                  <a:lnTo>
                    <a:pt x="729757" y="414961"/>
                  </a:lnTo>
                  <a:lnTo>
                    <a:pt x="688704" y="435508"/>
                  </a:lnTo>
                  <a:lnTo>
                    <a:pt x="643240" y="452969"/>
                  </a:lnTo>
                  <a:lnTo>
                    <a:pt x="593877" y="467054"/>
                  </a:lnTo>
                  <a:lnTo>
                    <a:pt x="541124" y="477473"/>
                  </a:lnTo>
                  <a:lnTo>
                    <a:pt x="485489" y="483937"/>
                  </a:lnTo>
                  <a:lnTo>
                    <a:pt x="427482" y="486155"/>
                  </a:lnTo>
                  <a:lnTo>
                    <a:pt x="369474" y="483937"/>
                  </a:lnTo>
                  <a:lnTo>
                    <a:pt x="313839" y="477473"/>
                  </a:lnTo>
                  <a:lnTo>
                    <a:pt x="261086" y="467054"/>
                  </a:lnTo>
                  <a:lnTo>
                    <a:pt x="211723" y="452969"/>
                  </a:lnTo>
                  <a:lnTo>
                    <a:pt x="166259" y="435508"/>
                  </a:lnTo>
                  <a:lnTo>
                    <a:pt x="125206" y="414961"/>
                  </a:lnTo>
                  <a:lnTo>
                    <a:pt x="89070" y="391617"/>
                  </a:lnTo>
                  <a:lnTo>
                    <a:pt x="58363" y="365765"/>
                  </a:lnTo>
                  <a:lnTo>
                    <a:pt x="15269" y="307698"/>
                  </a:lnTo>
                  <a:lnTo>
                    <a:pt x="0" y="243077"/>
                  </a:lnTo>
                  <a:close/>
                </a:path>
              </a:pathLst>
            </a:custGeom>
            <a:ln w="1524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25"/>
            <p:cNvSpPr/>
            <p:nvPr/>
          </p:nvSpPr>
          <p:spPr>
            <a:xfrm>
              <a:off x="6891528" y="5199888"/>
              <a:ext cx="224790" cy="640715"/>
            </a:xfrm>
            <a:custGeom>
              <a:avLst/>
              <a:gdLst/>
              <a:ahLst/>
              <a:cxnLst/>
              <a:rect l="l" t="t" r="r" b="b"/>
              <a:pathLst>
                <a:path w="224790" h="640714">
                  <a:moveTo>
                    <a:pt x="224790" y="0"/>
                  </a:moveTo>
                  <a:lnTo>
                    <a:pt x="0" y="640105"/>
                  </a:lnTo>
                </a:path>
              </a:pathLst>
            </a:custGeom>
            <a:ln w="914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2032507" y="6253378"/>
            <a:ext cx="41243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40" dirty="0">
                <a:latin typeface="Verdana" panose="020B0604030504040204"/>
                <a:cs typeface="Verdana" panose="020B0604030504040204"/>
              </a:rPr>
              <a:t>Declaration </a:t>
            </a:r>
            <a:r>
              <a:rPr sz="1800" b="1" i="1" spc="-175" dirty="0">
                <a:latin typeface="Verdana" panose="020B0604030504040204"/>
                <a:cs typeface="Verdana" panose="020B0604030504040204"/>
              </a:rPr>
              <a:t>of </a:t>
            </a:r>
            <a:r>
              <a:rPr sz="1800" b="1" i="1" spc="-15" dirty="0">
                <a:latin typeface="Verdana" panose="020B0604030504040204"/>
                <a:cs typeface="Verdana" panose="020B0604030504040204"/>
              </a:rPr>
              <a:t>a </a:t>
            </a:r>
            <a:r>
              <a:rPr sz="1800" b="1" i="1" spc="-160" dirty="0">
                <a:latin typeface="Verdana" panose="020B0604030504040204"/>
                <a:cs typeface="Verdana" panose="020B0604030504040204"/>
              </a:rPr>
              <a:t>constant </a:t>
            </a:r>
            <a:r>
              <a:rPr sz="1800" b="1" i="1" spc="-195" dirty="0">
                <a:latin typeface="Verdana" panose="020B0604030504040204"/>
                <a:cs typeface="Verdana" panose="020B0604030504040204"/>
              </a:rPr>
              <a:t>using</a:t>
            </a:r>
            <a:r>
              <a:rPr sz="1800" b="1" i="1" spc="-16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b="1" i="1" spc="-155" dirty="0">
                <a:latin typeface="Verdana" panose="020B0604030504040204"/>
                <a:cs typeface="Verdana" panose="020B0604030504040204"/>
              </a:rPr>
              <a:t>const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12763" y="4860417"/>
            <a:ext cx="9918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Ke</a:t>
            </a:r>
            <a:r>
              <a:rPr sz="1800" spc="-7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y</a:t>
            </a:r>
            <a:r>
              <a:rPr sz="1800" spc="-1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w</a:t>
            </a:r>
            <a:r>
              <a:rPr sz="1800" spc="-1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ord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862564" y="4858334"/>
            <a:ext cx="6743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V</a:t>
            </a:r>
            <a:r>
              <a:rPr sz="1800" spc="14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13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1800" spc="2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ue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0774680" y="5193601"/>
            <a:ext cx="433705" cy="1152525"/>
            <a:chOff x="10774680" y="5193601"/>
            <a:chExt cx="433705" cy="1152525"/>
          </a:xfrm>
        </p:grpSpPr>
        <p:sp>
          <p:nvSpPr>
            <p:cNvPr id="30" name="object 30"/>
            <p:cNvSpPr/>
            <p:nvPr/>
          </p:nvSpPr>
          <p:spPr>
            <a:xfrm>
              <a:off x="11073384" y="5198364"/>
              <a:ext cx="130175" cy="725805"/>
            </a:xfrm>
            <a:custGeom>
              <a:avLst/>
              <a:gdLst/>
              <a:ahLst/>
              <a:cxnLst/>
              <a:rect l="l" t="t" r="r" b="b"/>
              <a:pathLst>
                <a:path w="130175" h="725804">
                  <a:moveTo>
                    <a:pt x="130048" y="0"/>
                  </a:moveTo>
                  <a:lnTo>
                    <a:pt x="0" y="725716"/>
                  </a:lnTo>
                </a:path>
              </a:pathLst>
            </a:custGeom>
            <a:ln w="9143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10782300" y="5853684"/>
              <a:ext cx="341630" cy="485140"/>
            </a:xfrm>
            <a:custGeom>
              <a:avLst/>
              <a:gdLst/>
              <a:ahLst/>
              <a:cxnLst/>
              <a:rect l="l" t="t" r="r" b="b"/>
              <a:pathLst>
                <a:path w="341629" h="485139">
                  <a:moveTo>
                    <a:pt x="0" y="242315"/>
                  </a:moveTo>
                  <a:lnTo>
                    <a:pt x="4509" y="186753"/>
                  </a:lnTo>
                  <a:lnTo>
                    <a:pt x="17354" y="135749"/>
                  </a:lnTo>
                  <a:lnTo>
                    <a:pt x="37509" y="90757"/>
                  </a:lnTo>
                  <a:lnTo>
                    <a:pt x="63945" y="53232"/>
                  </a:lnTo>
                  <a:lnTo>
                    <a:pt x="95638" y="24628"/>
                  </a:lnTo>
                  <a:lnTo>
                    <a:pt x="131561" y="6399"/>
                  </a:lnTo>
                  <a:lnTo>
                    <a:pt x="170688" y="0"/>
                  </a:lnTo>
                  <a:lnTo>
                    <a:pt x="209814" y="6399"/>
                  </a:lnTo>
                  <a:lnTo>
                    <a:pt x="245737" y="24628"/>
                  </a:lnTo>
                  <a:lnTo>
                    <a:pt x="277430" y="53232"/>
                  </a:lnTo>
                  <a:lnTo>
                    <a:pt x="303866" y="90757"/>
                  </a:lnTo>
                  <a:lnTo>
                    <a:pt x="324021" y="135749"/>
                  </a:lnTo>
                  <a:lnTo>
                    <a:pt x="336866" y="186753"/>
                  </a:lnTo>
                  <a:lnTo>
                    <a:pt x="341375" y="242315"/>
                  </a:lnTo>
                  <a:lnTo>
                    <a:pt x="336866" y="297878"/>
                  </a:lnTo>
                  <a:lnTo>
                    <a:pt x="324021" y="348882"/>
                  </a:lnTo>
                  <a:lnTo>
                    <a:pt x="303866" y="393874"/>
                  </a:lnTo>
                  <a:lnTo>
                    <a:pt x="277430" y="431399"/>
                  </a:lnTo>
                  <a:lnTo>
                    <a:pt x="245737" y="460003"/>
                  </a:lnTo>
                  <a:lnTo>
                    <a:pt x="209814" y="478232"/>
                  </a:lnTo>
                  <a:lnTo>
                    <a:pt x="170688" y="484631"/>
                  </a:lnTo>
                  <a:lnTo>
                    <a:pt x="131561" y="478232"/>
                  </a:lnTo>
                  <a:lnTo>
                    <a:pt x="95638" y="460003"/>
                  </a:lnTo>
                  <a:lnTo>
                    <a:pt x="63945" y="431399"/>
                  </a:lnTo>
                  <a:lnTo>
                    <a:pt x="37509" y="393874"/>
                  </a:lnTo>
                  <a:lnTo>
                    <a:pt x="17354" y="348882"/>
                  </a:lnTo>
                  <a:lnTo>
                    <a:pt x="4509" y="297878"/>
                  </a:lnTo>
                  <a:lnTo>
                    <a:pt x="0" y="242315"/>
                  </a:lnTo>
                  <a:close/>
                </a:path>
              </a:pathLst>
            </a:custGeom>
            <a:ln w="1524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9579991" y="4467225"/>
            <a:ext cx="2328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Assignment</a:t>
            </a:r>
            <a:r>
              <a:rPr sz="1800" spc="-18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operator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7348728" y="4801933"/>
            <a:ext cx="3412490" cy="1530350"/>
            <a:chOff x="7348728" y="4801933"/>
            <a:chExt cx="3412490" cy="1530350"/>
          </a:xfrm>
        </p:grpSpPr>
        <p:sp>
          <p:nvSpPr>
            <p:cNvPr id="34" name="object 34"/>
            <p:cNvSpPr/>
            <p:nvPr/>
          </p:nvSpPr>
          <p:spPr>
            <a:xfrm>
              <a:off x="10634472" y="4806696"/>
              <a:ext cx="121920" cy="1020444"/>
            </a:xfrm>
            <a:custGeom>
              <a:avLst/>
              <a:gdLst/>
              <a:ahLst/>
              <a:cxnLst/>
              <a:rect l="l" t="t" r="r" b="b"/>
              <a:pathLst>
                <a:path w="121920" h="1020445">
                  <a:moveTo>
                    <a:pt x="121666" y="0"/>
                  </a:moveTo>
                  <a:lnTo>
                    <a:pt x="0" y="1020114"/>
                  </a:lnTo>
                </a:path>
              </a:pathLst>
            </a:custGeom>
            <a:ln w="914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5"/>
            <p:cNvSpPr/>
            <p:nvPr/>
          </p:nvSpPr>
          <p:spPr>
            <a:xfrm>
              <a:off x="7356348" y="5838444"/>
              <a:ext cx="558165" cy="486409"/>
            </a:xfrm>
            <a:custGeom>
              <a:avLst/>
              <a:gdLst/>
              <a:ahLst/>
              <a:cxnLst/>
              <a:rect l="l" t="t" r="r" b="b"/>
              <a:pathLst>
                <a:path w="558165" h="486410">
                  <a:moveTo>
                    <a:pt x="0" y="243077"/>
                  </a:moveTo>
                  <a:lnTo>
                    <a:pt x="4492" y="199383"/>
                  </a:lnTo>
                  <a:lnTo>
                    <a:pt x="17445" y="158258"/>
                  </a:lnTo>
                  <a:lnTo>
                    <a:pt x="38071" y="120390"/>
                  </a:lnTo>
                  <a:lnTo>
                    <a:pt x="65584" y="86464"/>
                  </a:lnTo>
                  <a:lnTo>
                    <a:pt x="99195" y="57167"/>
                  </a:lnTo>
                  <a:lnTo>
                    <a:pt x="138119" y="33186"/>
                  </a:lnTo>
                  <a:lnTo>
                    <a:pt x="181568" y="15207"/>
                  </a:lnTo>
                  <a:lnTo>
                    <a:pt x="228754" y="3916"/>
                  </a:lnTo>
                  <a:lnTo>
                    <a:pt x="278892" y="0"/>
                  </a:lnTo>
                  <a:lnTo>
                    <a:pt x="329029" y="3916"/>
                  </a:lnTo>
                  <a:lnTo>
                    <a:pt x="376215" y="15207"/>
                  </a:lnTo>
                  <a:lnTo>
                    <a:pt x="419664" y="33186"/>
                  </a:lnTo>
                  <a:lnTo>
                    <a:pt x="458588" y="57167"/>
                  </a:lnTo>
                  <a:lnTo>
                    <a:pt x="492199" y="86464"/>
                  </a:lnTo>
                  <a:lnTo>
                    <a:pt x="519712" y="120390"/>
                  </a:lnTo>
                  <a:lnTo>
                    <a:pt x="540338" y="158258"/>
                  </a:lnTo>
                  <a:lnTo>
                    <a:pt x="553291" y="199383"/>
                  </a:lnTo>
                  <a:lnTo>
                    <a:pt x="557783" y="243077"/>
                  </a:lnTo>
                  <a:lnTo>
                    <a:pt x="553291" y="286772"/>
                  </a:lnTo>
                  <a:lnTo>
                    <a:pt x="540338" y="327897"/>
                  </a:lnTo>
                  <a:lnTo>
                    <a:pt x="519712" y="365765"/>
                  </a:lnTo>
                  <a:lnTo>
                    <a:pt x="492199" y="399691"/>
                  </a:lnTo>
                  <a:lnTo>
                    <a:pt x="458588" y="428988"/>
                  </a:lnTo>
                  <a:lnTo>
                    <a:pt x="419664" y="452969"/>
                  </a:lnTo>
                  <a:lnTo>
                    <a:pt x="376215" y="470948"/>
                  </a:lnTo>
                  <a:lnTo>
                    <a:pt x="329029" y="482239"/>
                  </a:lnTo>
                  <a:lnTo>
                    <a:pt x="278892" y="486155"/>
                  </a:lnTo>
                  <a:lnTo>
                    <a:pt x="228754" y="482239"/>
                  </a:lnTo>
                  <a:lnTo>
                    <a:pt x="181568" y="470948"/>
                  </a:lnTo>
                  <a:lnTo>
                    <a:pt x="138119" y="452969"/>
                  </a:lnTo>
                  <a:lnTo>
                    <a:pt x="99195" y="428988"/>
                  </a:lnTo>
                  <a:lnTo>
                    <a:pt x="65584" y="399691"/>
                  </a:lnTo>
                  <a:lnTo>
                    <a:pt x="38071" y="365765"/>
                  </a:lnTo>
                  <a:lnTo>
                    <a:pt x="17445" y="327897"/>
                  </a:lnTo>
                  <a:lnTo>
                    <a:pt x="4492" y="286772"/>
                  </a:lnTo>
                  <a:lnTo>
                    <a:pt x="0" y="243077"/>
                  </a:lnTo>
                  <a:close/>
                </a:path>
              </a:pathLst>
            </a:custGeom>
            <a:ln w="15239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" name="object 36"/>
            <p:cNvSpPr/>
            <p:nvPr/>
          </p:nvSpPr>
          <p:spPr>
            <a:xfrm>
              <a:off x="7635240" y="5305044"/>
              <a:ext cx="468630" cy="533400"/>
            </a:xfrm>
            <a:custGeom>
              <a:avLst/>
              <a:gdLst/>
              <a:ahLst/>
              <a:cxnLst/>
              <a:rect l="l" t="t" r="r" b="b"/>
              <a:pathLst>
                <a:path w="468629" h="533400">
                  <a:moveTo>
                    <a:pt x="468502" y="0"/>
                  </a:moveTo>
                  <a:lnTo>
                    <a:pt x="0" y="532891"/>
                  </a:lnTo>
                </a:path>
              </a:pathLst>
            </a:custGeom>
            <a:ln w="914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7826756" y="4965954"/>
            <a:ext cx="547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6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800" spc="-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y</a:t>
            </a:r>
            <a:r>
              <a:rPr sz="1800" spc="-1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1800" spc="9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e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0517123" y="5827776"/>
            <a:ext cx="239395" cy="485140"/>
          </a:xfrm>
          <a:custGeom>
            <a:avLst/>
            <a:gdLst/>
            <a:ahLst/>
            <a:cxnLst/>
            <a:rect l="l" t="t" r="r" b="b"/>
            <a:pathLst>
              <a:path w="239395" h="485139">
                <a:moveTo>
                  <a:pt x="0" y="242316"/>
                </a:moveTo>
                <a:lnTo>
                  <a:pt x="4275" y="177897"/>
                </a:lnTo>
                <a:lnTo>
                  <a:pt x="16340" y="120012"/>
                </a:lnTo>
                <a:lnTo>
                  <a:pt x="35052" y="70970"/>
                </a:lnTo>
                <a:lnTo>
                  <a:pt x="59266" y="33082"/>
                </a:lnTo>
                <a:lnTo>
                  <a:pt x="119633" y="0"/>
                </a:lnTo>
                <a:lnTo>
                  <a:pt x="151426" y="8655"/>
                </a:lnTo>
                <a:lnTo>
                  <a:pt x="204215" y="70970"/>
                </a:lnTo>
                <a:lnTo>
                  <a:pt x="222927" y="120012"/>
                </a:lnTo>
                <a:lnTo>
                  <a:pt x="234992" y="177897"/>
                </a:lnTo>
                <a:lnTo>
                  <a:pt x="239268" y="242316"/>
                </a:lnTo>
                <a:lnTo>
                  <a:pt x="234992" y="306734"/>
                </a:lnTo>
                <a:lnTo>
                  <a:pt x="222927" y="364619"/>
                </a:lnTo>
                <a:lnTo>
                  <a:pt x="204215" y="413661"/>
                </a:lnTo>
                <a:lnTo>
                  <a:pt x="180001" y="451549"/>
                </a:lnTo>
                <a:lnTo>
                  <a:pt x="119633" y="484632"/>
                </a:lnTo>
                <a:lnTo>
                  <a:pt x="87841" y="475976"/>
                </a:lnTo>
                <a:lnTo>
                  <a:pt x="35051" y="413661"/>
                </a:lnTo>
                <a:lnTo>
                  <a:pt x="16340" y="364619"/>
                </a:lnTo>
                <a:lnTo>
                  <a:pt x="4275" y="306734"/>
                </a:lnTo>
                <a:lnTo>
                  <a:pt x="0" y="242316"/>
                </a:lnTo>
                <a:close/>
              </a:path>
            </a:pathLst>
          </a:custGeom>
          <a:ln w="1524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2987039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8898" y="165354"/>
            <a:ext cx="22993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Readings</a:t>
            </a:r>
            <a:endParaRPr spc="-10" dirty="0"/>
          </a:p>
        </p:txBody>
      </p:sp>
      <p:sp>
        <p:nvSpPr>
          <p:cNvPr id="8" name="object 8"/>
          <p:cNvSpPr txBox="1"/>
          <p:nvPr/>
        </p:nvSpPr>
        <p:spPr>
          <a:xfrm>
            <a:off x="838200" y="1905000"/>
            <a:ext cx="9119235" cy="2523127"/>
          </a:xfrm>
          <a:prstGeom prst="rect">
            <a:avLst/>
          </a:prstGeom>
        </p:spPr>
        <p:txBody>
          <a:bodyPr vert="horz" wrap="square" lIns="0" tIns="1593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5"/>
              </a:spcBef>
            </a:pPr>
            <a:r>
              <a:rPr sz="2000" spc="38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2000" spc="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Main</a:t>
            </a:r>
            <a:r>
              <a:rPr sz="2000" spc="-1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Text</a:t>
            </a:r>
            <a:endParaRPr sz="2000" dirty="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040"/>
              </a:spcBef>
            </a:pPr>
            <a:r>
              <a:rPr sz="1800" spc="-1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B. 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W. </a:t>
            </a:r>
            <a:r>
              <a:rPr sz="18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Kernighan </a:t>
            </a:r>
            <a:r>
              <a:rPr sz="1800" spc="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and </a:t>
            </a:r>
            <a:r>
              <a:rPr sz="18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D.N. </a:t>
            </a:r>
            <a:r>
              <a:rPr sz="1800" spc="-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Ritchie, </a:t>
            </a:r>
            <a:r>
              <a:rPr sz="1800" b="1" i="1" spc="-2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 </a:t>
            </a:r>
            <a:r>
              <a:rPr sz="1800" b="1" i="1" spc="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1800" b="1" i="1" spc="-29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b="1" i="1" spc="-1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programming </a:t>
            </a:r>
            <a:r>
              <a:rPr sz="1800" b="1" i="1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language</a:t>
            </a:r>
            <a:r>
              <a:rPr sz="18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. </a:t>
            </a:r>
            <a:r>
              <a:rPr sz="18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Prentice-Hall.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865"/>
              </a:spcBef>
            </a:pPr>
            <a:r>
              <a:rPr sz="1800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Several physical copies </a:t>
            </a:r>
            <a:r>
              <a:rPr sz="1800" i="1" spc="5" dirty="0">
                <a:solidFill>
                  <a:srgbClr val="252525"/>
                </a:solidFill>
                <a:latin typeface="TeXGyreAdventor"/>
                <a:cs typeface="TeXGyreAdventor"/>
              </a:rPr>
              <a:t>in </a:t>
            </a:r>
            <a:r>
              <a:rPr sz="1800" i="1" dirty="0">
                <a:solidFill>
                  <a:srgbClr val="252525"/>
                </a:solidFill>
                <a:latin typeface="TeXGyreAdventor"/>
                <a:cs typeface="TeXGyreAdventor"/>
              </a:rPr>
              <a:t>the</a:t>
            </a:r>
            <a:r>
              <a:rPr sz="1800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 library</a:t>
            </a:r>
            <a:endParaRPr sz="1800" dirty="0">
              <a:latin typeface="TeXGyreAdventor"/>
              <a:cs typeface="TeXGyreAdventor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 dirty="0">
              <a:latin typeface="TeXGyreAdventor"/>
              <a:cs typeface="TeXGyreAdventor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38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Additional Readings:</a:t>
            </a:r>
            <a:endParaRPr spc="-40" dirty="0">
              <a:solidFill>
                <a:srgbClr val="252525"/>
              </a:solidFill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820"/>
              </a:spcBef>
            </a:pPr>
            <a:r>
              <a:rPr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B. W. Kernighan and R. Pike, </a:t>
            </a:r>
            <a:r>
              <a:rPr b="1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 Practice of Programming</a:t>
            </a:r>
            <a:r>
              <a:rPr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. Addison-Wesley.</a:t>
            </a:r>
            <a:endParaRPr spc="-40" dirty="0">
              <a:solidFill>
                <a:srgbClr val="252525"/>
              </a:solidFill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2388108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9000" y="165100"/>
            <a:ext cx="4446905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Outp</a:t>
            </a:r>
            <a:r>
              <a:rPr dirty="0"/>
              <a:t>u</a:t>
            </a:r>
            <a:r>
              <a:rPr spc="-5" dirty="0"/>
              <a:t>t</a:t>
            </a:r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762000" y="1371600"/>
            <a:ext cx="6449060" cy="12134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252525"/>
                </a:solidFill>
                <a:latin typeface="Gothic Uralic"/>
                <a:cs typeface="Gothic Uralic"/>
              </a:rPr>
              <a:t>printf </a:t>
            </a:r>
            <a:r>
              <a:rPr sz="2000" b="1" dirty="0">
                <a:solidFill>
                  <a:srgbClr val="252525"/>
                </a:solidFill>
                <a:latin typeface="Gothic Uralic"/>
                <a:cs typeface="Gothic Uralic"/>
              </a:rPr>
              <a:t>( </a:t>
            </a:r>
            <a:r>
              <a:rPr sz="2000" b="1" i="1" spc="-2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%[flags][width][.precision][length] </a:t>
            </a:r>
            <a:r>
              <a:rPr sz="2000" b="1" dirty="0">
                <a:solidFill>
                  <a:srgbClr val="252525"/>
                </a:solidFill>
                <a:latin typeface="Gothic Uralic"/>
                <a:cs typeface="Gothic Uralic"/>
              </a:rPr>
              <a:t>, </a:t>
            </a:r>
            <a:r>
              <a:rPr sz="2000" b="1" i="1" spc="-1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variables</a:t>
            </a:r>
            <a:r>
              <a:rPr sz="2000" b="1" i="1" spc="-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b="1" dirty="0">
                <a:solidFill>
                  <a:srgbClr val="252525"/>
                </a:solidFill>
                <a:latin typeface="Gothic Uralic"/>
                <a:cs typeface="Gothic Uralic"/>
              </a:rPr>
              <a:t>)</a:t>
            </a:r>
            <a:endParaRPr sz="2000" dirty="0">
              <a:latin typeface="Gothic Uralic"/>
              <a:cs typeface="Gothic Uralic"/>
            </a:endParaRPr>
          </a:p>
          <a:p>
            <a:pPr>
              <a:lnSpc>
                <a:spcPct val="100000"/>
              </a:lnSpc>
            </a:pPr>
            <a:endParaRPr sz="2400" dirty="0">
              <a:latin typeface="Gothic Uralic"/>
              <a:cs typeface="Gothic Uralic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000" spc="38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</a:t>
            </a:r>
            <a:r>
              <a:rPr sz="2000" spc="35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e.g.:</a:t>
            </a:r>
            <a:endParaRPr sz="20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8972" y="3011423"/>
            <a:ext cx="6873240" cy="92392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18415" rIns="0" bIns="0" rtlCol="0">
            <a:spAutoFit/>
          </a:bodyPr>
          <a:lstStyle/>
          <a:p>
            <a:pPr marL="91440" marR="5679440">
              <a:lnSpc>
                <a:spcPct val="100000"/>
              </a:lnSpc>
              <a:spcBef>
                <a:spcPts val="145"/>
              </a:spcBef>
            </a:pPr>
            <a:r>
              <a:rPr sz="1800" spc="-10" dirty="0">
                <a:latin typeface="Courier New" panose="02070309020205020404"/>
                <a:cs typeface="Courier New" panose="02070309020205020404"/>
              </a:rPr>
              <a:t>char </a:t>
            </a:r>
            <a:r>
              <a:rPr sz="1800" spc="-5" dirty="0">
                <a:latin typeface="Courier New" panose="02070309020205020404"/>
                <a:cs typeface="Courier New" panose="02070309020205020404"/>
              </a:rPr>
              <a:t>c;  </a:t>
            </a:r>
            <a:r>
              <a:rPr sz="1800" dirty="0">
                <a:latin typeface="Courier New" panose="02070309020205020404"/>
                <a:cs typeface="Courier New" panose="02070309020205020404"/>
              </a:rPr>
              <a:t>c =</a:t>
            </a:r>
            <a:r>
              <a:rPr sz="1800" spc="-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10" dirty="0">
                <a:latin typeface="Courier New" panose="02070309020205020404"/>
                <a:cs typeface="Courier New" panose="02070309020205020404"/>
              </a:rPr>
              <a:t>'A';</a:t>
            </a:r>
            <a:endParaRPr sz="1800" dirty="0">
              <a:latin typeface="Courier New" panose="02070309020205020404"/>
              <a:cs typeface="Courier New" panose="02070309020205020404"/>
            </a:endParaRPr>
          </a:p>
          <a:p>
            <a:pPr marL="91440">
              <a:lnSpc>
                <a:spcPct val="100000"/>
              </a:lnSpc>
            </a:pPr>
            <a:r>
              <a:rPr sz="1800" spc="-10" dirty="0">
                <a:latin typeface="Courier New" panose="02070309020205020404"/>
                <a:cs typeface="Courier New" panose="02070309020205020404"/>
              </a:rPr>
              <a:t>printf("Character: %c\n\nASCII code: </a:t>
            </a:r>
            <a:r>
              <a:rPr sz="1800" spc="-5" dirty="0">
                <a:latin typeface="Courier New" panose="02070309020205020404"/>
                <a:cs typeface="Courier New" panose="02070309020205020404"/>
              </a:rPr>
              <a:t>%d", </a:t>
            </a:r>
            <a:r>
              <a:rPr sz="1800" dirty="0">
                <a:latin typeface="Courier New" panose="02070309020205020404"/>
                <a:cs typeface="Courier New" panose="02070309020205020404"/>
              </a:rPr>
              <a:t>c ,</a:t>
            </a:r>
            <a:r>
              <a:rPr sz="1800" spc="-7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10" dirty="0">
                <a:latin typeface="Courier New" panose="02070309020205020404"/>
                <a:cs typeface="Courier New" panose="02070309020205020404"/>
              </a:rPr>
              <a:t>c);</a:t>
            </a:r>
            <a:endParaRPr sz="1800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2208" y="4564379"/>
            <a:ext cx="6873240" cy="92392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1968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55"/>
              </a:spcBef>
            </a:pPr>
            <a:r>
              <a:rPr sz="1800" spc="-10" dirty="0">
                <a:latin typeface="Courier New" panose="02070309020205020404"/>
                <a:cs typeface="Courier New" panose="02070309020205020404"/>
              </a:rPr>
              <a:t>float</a:t>
            </a:r>
            <a:r>
              <a:rPr sz="1800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latin typeface="Courier New" panose="02070309020205020404"/>
                <a:cs typeface="Courier New" panose="02070309020205020404"/>
              </a:rPr>
              <a:t>f;</a:t>
            </a:r>
            <a:endParaRPr sz="1800" dirty="0">
              <a:latin typeface="Courier New" panose="02070309020205020404"/>
              <a:cs typeface="Courier New" panose="02070309020205020404"/>
            </a:endParaRPr>
          </a:p>
          <a:p>
            <a:pPr marL="91440">
              <a:lnSpc>
                <a:spcPct val="100000"/>
              </a:lnSpc>
            </a:pPr>
            <a:r>
              <a:rPr sz="1800" dirty="0">
                <a:latin typeface="Courier New" panose="02070309020205020404"/>
                <a:cs typeface="Courier New" panose="02070309020205020404"/>
              </a:rPr>
              <a:t>f =</a:t>
            </a:r>
            <a:r>
              <a:rPr sz="1800" spc="-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10" dirty="0">
                <a:latin typeface="Courier New" panose="02070309020205020404"/>
                <a:cs typeface="Courier New" panose="02070309020205020404"/>
              </a:rPr>
              <a:t>3.141592;</a:t>
            </a:r>
            <a:endParaRPr sz="1800" dirty="0">
              <a:latin typeface="Courier New" panose="02070309020205020404"/>
              <a:cs typeface="Courier New" panose="02070309020205020404"/>
            </a:endParaRPr>
          </a:p>
          <a:p>
            <a:pPr marL="91440">
              <a:lnSpc>
                <a:spcPct val="100000"/>
              </a:lnSpc>
            </a:pPr>
            <a:r>
              <a:rPr sz="1800" spc="-10" dirty="0">
                <a:latin typeface="Courier New" panose="02070309020205020404"/>
                <a:cs typeface="Courier New" panose="02070309020205020404"/>
              </a:rPr>
              <a:t>printf("Number: %.2f",</a:t>
            </a:r>
            <a:r>
              <a:rPr sz="1800" spc="-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10" dirty="0">
                <a:latin typeface="Courier New" panose="02070309020205020404"/>
                <a:cs typeface="Courier New" panose="02070309020205020404"/>
              </a:rPr>
              <a:t>f);</a:t>
            </a:r>
            <a:endParaRPr sz="1800" dirty="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1950720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9000" y="165100"/>
            <a:ext cx="3427095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Input</a:t>
            </a:r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897737" y="1474724"/>
            <a:ext cx="5976620" cy="12134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252525"/>
                </a:solidFill>
                <a:latin typeface="Gothic Uralic"/>
                <a:cs typeface="Gothic Uralic"/>
              </a:rPr>
              <a:t>scanf </a:t>
            </a:r>
            <a:r>
              <a:rPr sz="2000" b="1" spc="-315" dirty="0">
                <a:solidFill>
                  <a:srgbClr val="252525"/>
                </a:solidFill>
                <a:latin typeface="Gothic Uralic"/>
                <a:cs typeface="Gothic Uralic"/>
              </a:rPr>
              <a:t>(</a:t>
            </a:r>
            <a:r>
              <a:rPr sz="2000" b="1" i="1" spc="-3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[=%[*][width][modifiers]type=] </a:t>
            </a:r>
            <a:r>
              <a:rPr sz="2000" b="1" dirty="0">
                <a:solidFill>
                  <a:srgbClr val="252525"/>
                </a:solidFill>
                <a:latin typeface="Gothic Uralic"/>
                <a:cs typeface="Gothic Uralic"/>
              </a:rPr>
              <a:t>, </a:t>
            </a:r>
            <a:r>
              <a:rPr sz="2000" b="1" i="1" spc="-1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variables</a:t>
            </a:r>
            <a:r>
              <a:rPr sz="2000" b="1" i="1" spc="-2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b="1" dirty="0">
                <a:solidFill>
                  <a:srgbClr val="252525"/>
                </a:solidFill>
                <a:latin typeface="Gothic Uralic"/>
                <a:cs typeface="Gothic Uralic"/>
              </a:rPr>
              <a:t>)</a:t>
            </a:r>
            <a:endParaRPr sz="2000" dirty="0">
              <a:latin typeface="Gothic Uralic"/>
              <a:cs typeface="Gothic Uralic"/>
            </a:endParaRPr>
          </a:p>
          <a:p>
            <a:pPr>
              <a:lnSpc>
                <a:spcPct val="100000"/>
              </a:lnSpc>
            </a:pPr>
            <a:endParaRPr sz="2400" dirty="0">
              <a:latin typeface="Gothic Uralic"/>
              <a:cs typeface="Gothic Uralic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000" spc="38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</a:t>
            </a:r>
            <a:r>
              <a:rPr sz="2000" spc="35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e.g.:</a:t>
            </a:r>
            <a:endParaRPr sz="20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8972" y="3011423"/>
            <a:ext cx="6873240" cy="203200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1841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45"/>
              </a:spcBef>
            </a:pPr>
            <a:r>
              <a:rPr sz="1800" spc="-5" dirty="0">
                <a:latin typeface="Courier New" panose="02070309020205020404"/>
                <a:cs typeface="Courier New" panose="02070309020205020404"/>
              </a:rPr>
              <a:t>int</a:t>
            </a:r>
            <a:r>
              <a:rPr sz="1800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10" dirty="0">
                <a:latin typeface="Courier New" panose="02070309020205020404"/>
                <a:cs typeface="Courier New" panose="02070309020205020404"/>
              </a:rPr>
              <a:t>i;</a:t>
            </a:r>
            <a:endParaRPr sz="1800" dirty="0">
              <a:latin typeface="Courier New" panose="02070309020205020404"/>
              <a:cs typeface="Courier New" panose="02070309020205020404"/>
            </a:endParaRPr>
          </a:p>
          <a:p>
            <a:pPr marL="91440" marR="2952115">
              <a:lnSpc>
                <a:spcPct val="200000"/>
              </a:lnSpc>
            </a:pPr>
            <a:r>
              <a:rPr sz="1800" spc="-10" dirty="0">
                <a:latin typeface="Courier New" panose="02070309020205020404"/>
                <a:cs typeface="Courier New" panose="02070309020205020404"/>
              </a:rPr>
              <a:t>printf("Enter </a:t>
            </a:r>
            <a:r>
              <a:rPr sz="1800" dirty="0">
                <a:latin typeface="Courier New" panose="02070309020205020404"/>
                <a:cs typeface="Courier New" panose="02070309020205020404"/>
              </a:rPr>
              <a:t>a </a:t>
            </a:r>
            <a:r>
              <a:rPr sz="1800" spc="-10" dirty="0">
                <a:latin typeface="Courier New" panose="02070309020205020404"/>
                <a:cs typeface="Courier New" panose="02070309020205020404"/>
              </a:rPr>
              <a:t>number:");  scanf("%d", &amp;i);  printf("You entered %d",</a:t>
            </a:r>
            <a:r>
              <a:rPr sz="1800" spc="-6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15" dirty="0">
                <a:latin typeface="Courier New" panose="02070309020205020404"/>
                <a:cs typeface="Courier New" panose="02070309020205020404"/>
              </a:rPr>
              <a:t>i);</a:t>
            </a:r>
            <a:endParaRPr sz="1800" dirty="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167765"/>
            <a:chOff x="0" y="0"/>
            <a:chExt cx="12192000" cy="116776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9000" y="165100"/>
            <a:ext cx="6663690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Practice</a:t>
            </a:r>
            <a:r>
              <a:rPr spc="-45" dirty="0"/>
              <a:t> </a:t>
            </a:r>
            <a:r>
              <a:rPr spc="-5" dirty="0"/>
              <a:t>time</a:t>
            </a:r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897737" y="1915160"/>
            <a:ext cx="9008263" cy="137537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Use</a:t>
            </a:r>
            <a:r>
              <a:rPr sz="20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what</a:t>
            </a:r>
            <a:r>
              <a:rPr sz="2000" spc="-1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you’ve</a:t>
            </a:r>
            <a:r>
              <a:rPr sz="2000" spc="-1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learned</a:t>
            </a:r>
            <a:r>
              <a:rPr lang="en-US" sz="2000" spc="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lang="en-US" sz="2000" spc="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to experiment inputting two data from keyboard and do arithmetic operations listed in the following sheet, then print out the results.</a:t>
            </a:r>
            <a:endParaRPr sz="20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850" dirty="0">
              <a:latin typeface="Verdana" panose="020B0604030504040204"/>
              <a:cs typeface="Verdana" panose="020B0604030504040204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039" y="3588032"/>
            <a:ext cx="4423651" cy="1824038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4652772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8898" y="165354"/>
            <a:ext cx="39662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Making</a:t>
            </a:r>
            <a:r>
              <a:rPr spc="-45" dirty="0"/>
              <a:t> </a:t>
            </a:r>
            <a:r>
              <a:rPr spc="-10" dirty="0"/>
              <a:t>choices</a:t>
            </a:r>
            <a:endParaRPr spc="-10" dirty="0"/>
          </a:p>
        </p:txBody>
      </p:sp>
      <p:sp>
        <p:nvSpPr>
          <p:cNvPr id="7" name="object 7"/>
          <p:cNvSpPr/>
          <p:nvPr/>
        </p:nvSpPr>
        <p:spPr>
          <a:xfrm>
            <a:off x="704087" y="1362455"/>
            <a:ext cx="9927335" cy="17998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97737" y="1474724"/>
            <a:ext cx="9558020" cy="1510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2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 </a:t>
            </a:r>
            <a:r>
              <a:rPr sz="2000" b="1" i="1" spc="-2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flow </a:t>
            </a:r>
            <a:r>
              <a:rPr sz="2000" b="1" i="1" spc="-19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2000" b="1" i="1" spc="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b="1" i="1" spc="-1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control</a:t>
            </a:r>
            <a:endParaRPr sz="20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 dirty="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</a:pPr>
            <a:r>
              <a:rPr sz="1800" spc="34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</a:t>
            </a:r>
            <a:r>
              <a:rPr sz="1800" spc="15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By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default,</a:t>
            </a:r>
            <a:r>
              <a:rPr sz="18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instructions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20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program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will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be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carried</a:t>
            </a:r>
            <a:r>
              <a:rPr sz="18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out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one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after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8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other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035"/>
              </a:spcBef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</a:t>
            </a:r>
            <a:r>
              <a:rPr sz="1800" spc="16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1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This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order</a:t>
            </a:r>
            <a:r>
              <a:rPr sz="18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execution</a:t>
            </a:r>
            <a:r>
              <a:rPr sz="18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is</a:t>
            </a:r>
            <a:r>
              <a:rPr sz="18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important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ensure</a:t>
            </a:r>
            <a:r>
              <a:rPr sz="1800" spc="-9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8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proper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running</a:t>
            </a:r>
            <a:r>
              <a:rPr sz="18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8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program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17548" y="3230879"/>
            <a:ext cx="4605655" cy="3416935"/>
          </a:xfrm>
          <a:custGeom>
            <a:avLst/>
            <a:gdLst/>
            <a:ahLst/>
            <a:cxnLst/>
            <a:rect l="l" t="t" r="r" b="b"/>
            <a:pathLst>
              <a:path w="4605655" h="3416934">
                <a:moveTo>
                  <a:pt x="4605528" y="0"/>
                </a:moveTo>
                <a:lnTo>
                  <a:pt x="0" y="0"/>
                </a:lnTo>
                <a:lnTo>
                  <a:pt x="0" y="3416808"/>
                </a:lnTo>
                <a:lnTo>
                  <a:pt x="4605528" y="3416808"/>
                </a:lnTo>
                <a:lnTo>
                  <a:pt x="460552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2210435" y="3511677"/>
            <a:ext cx="2471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ourier New" panose="02070309020205020404"/>
                <a:cs typeface="Courier New" panose="02070309020205020404"/>
              </a:rPr>
              <a:t>#include</a:t>
            </a:r>
            <a:r>
              <a:rPr sz="1800" spc="-7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10" dirty="0">
                <a:latin typeface="Courier New" panose="02070309020205020404"/>
                <a:cs typeface="Courier New" panose="02070309020205020404"/>
              </a:rPr>
              <a:t>&lt;stdio.h&gt;</a:t>
            </a:r>
            <a:endParaRPr sz="1800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10435" y="4060317"/>
            <a:ext cx="11068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ourier New" panose="02070309020205020404"/>
                <a:cs typeface="Courier New" panose="02070309020205020404"/>
              </a:rPr>
              <a:t>main()</a:t>
            </a:r>
            <a:r>
              <a:rPr sz="1800" spc="-8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800" dirty="0">
                <a:latin typeface="Courier New" panose="02070309020205020404"/>
                <a:cs typeface="Courier New" panose="02070309020205020404"/>
              </a:rPr>
              <a:t>{</a:t>
            </a:r>
            <a:endParaRPr sz="1800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10435" y="6255511"/>
            <a:ext cx="150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urier New" panose="02070309020205020404"/>
                <a:cs typeface="Courier New" panose="02070309020205020404"/>
              </a:rPr>
              <a:t>}</a:t>
            </a:r>
            <a:endParaRPr sz="1800" dirty="0">
              <a:latin typeface="Courier New" panose="02070309020205020404"/>
              <a:cs typeface="Courier New" panose="02070309020205020404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004960" y="3625596"/>
            <a:ext cx="2177415" cy="2611120"/>
            <a:chOff x="2004960" y="3625596"/>
            <a:chExt cx="2177415" cy="2611120"/>
          </a:xfrm>
        </p:grpSpPr>
        <p:sp>
          <p:nvSpPr>
            <p:cNvPr id="14" name="object 14"/>
            <p:cNvSpPr/>
            <p:nvPr/>
          </p:nvSpPr>
          <p:spPr>
            <a:xfrm>
              <a:off x="2536697" y="5070856"/>
              <a:ext cx="78231" cy="2334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2536697" y="4800092"/>
              <a:ext cx="78231" cy="23342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2536697" y="5355971"/>
              <a:ext cx="78231" cy="23348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2536697" y="5642445"/>
              <a:ext cx="78231" cy="23343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2536697" y="5940577"/>
              <a:ext cx="78231" cy="23343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2004960" y="3747643"/>
              <a:ext cx="115570" cy="475615"/>
            </a:xfrm>
            <a:custGeom>
              <a:avLst/>
              <a:gdLst/>
              <a:ahLst/>
              <a:cxnLst/>
              <a:rect l="l" t="t" r="r" b="b"/>
              <a:pathLst>
                <a:path w="115569" h="475614">
                  <a:moveTo>
                    <a:pt x="58597" y="421161"/>
                  </a:moveTo>
                  <a:lnTo>
                    <a:pt x="37707" y="436752"/>
                  </a:lnTo>
                  <a:lnTo>
                    <a:pt x="113780" y="475106"/>
                  </a:lnTo>
                  <a:lnTo>
                    <a:pt x="107273" y="438657"/>
                  </a:lnTo>
                  <a:lnTo>
                    <a:pt x="77077" y="438657"/>
                  </a:lnTo>
                  <a:lnTo>
                    <a:pt x="69203" y="437006"/>
                  </a:lnTo>
                  <a:lnTo>
                    <a:pt x="65265" y="431164"/>
                  </a:lnTo>
                  <a:lnTo>
                    <a:pt x="58597" y="421161"/>
                  </a:lnTo>
                  <a:close/>
                </a:path>
                <a:path w="115569" h="475614">
                  <a:moveTo>
                    <a:pt x="78949" y="405970"/>
                  </a:moveTo>
                  <a:lnTo>
                    <a:pt x="58597" y="421161"/>
                  </a:lnTo>
                  <a:lnTo>
                    <a:pt x="65265" y="431164"/>
                  </a:lnTo>
                  <a:lnTo>
                    <a:pt x="69203" y="437006"/>
                  </a:lnTo>
                  <a:lnTo>
                    <a:pt x="77077" y="438657"/>
                  </a:lnTo>
                  <a:lnTo>
                    <a:pt x="88761" y="430783"/>
                  </a:lnTo>
                  <a:lnTo>
                    <a:pt x="90284" y="422909"/>
                  </a:lnTo>
                  <a:lnTo>
                    <a:pt x="86347" y="417067"/>
                  </a:lnTo>
                  <a:lnTo>
                    <a:pt x="78949" y="405970"/>
                  </a:lnTo>
                  <a:close/>
                </a:path>
                <a:path w="115569" h="475614">
                  <a:moveTo>
                    <a:pt x="98794" y="391159"/>
                  </a:moveTo>
                  <a:lnTo>
                    <a:pt x="78949" y="405970"/>
                  </a:lnTo>
                  <a:lnTo>
                    <a:pt x="86347" y="417067"/>
                  </a:lnTo>
                  <a:lnTo>
                    <a:pt x="90284" y="422909"/>
                  </a:lnTo>
                  <a:lnTo>
                    <a:pt x="88761" y="430783"/>
                  </a:lnTo>
                  <a:lnTo>
                    <a:pt x="77077" y="438657"/>
                  </a:lnTo>
                  <a:lnTo>
                    <a:pt x="107273" y="438657"/>
                  </a:lnTo>
                  <a:lnTo>
                    <a:pt x="98794" y="391159"/>
                  </a:lnTo>
                  <a:close/>
                </a:path>
                <a:path w="115569" h="475614">
                  <a:moveTo>
                    <a:pt x="97397" y="0"/>
                  </a:moveTo>
                  <a:lnTo>
                    <a:pt x="69711" y="27685"/>
                  </a:lnTo>
                  <a:lnTo>
                    <a:pt x="42025" y="65912"/>
                  </a:lnTo>
                  <a:lnTo>
                    <a:pt x="21197" y="107949"/>
                  </a:lnTo>
                  <a:lnTo>
                    <a:pt x="7353" y="153161"/>
                  </a:lnTo>
                  <a:lnTo>
                    <a:pt x="750" y="200278"/>
                  </a:lnTo>
                  <a:lnTo>
                    <a:pt x="0" y="216153"/>
                  </a:lnTo>
                  <a:lnTo>
                    <a:pt x="115" y="232536"/>
                  </a:lnTo>
                  <a:lnTo>
                    <a:pt x="4940" y="281558"/>
                  </a:lnTo>
                  <a:lnTo>
                    <a:pt x="16625" y="330453"/>
                  </a:lnTo>
                  <a:lnTo>
                    <a:pt x="35166" y="378713"/>
                  </a:lnTo>
                  <a:lnTo>
                    <a:pt x="58597" y="421161"/>
                  </a:lnTo>
                  <a:lnTo>
                    <a:pt x="78949" y="405970"/>
                  </a:lnTo>
                  <a:lnTo>
                    <a:pt x="72632" y="396493"/>
                  </a:lnTo>
                  <a:lnTo>
                    <a:pt x="65139" y="382396"/>
                  </a:lnTo>
                  <a:lnTo>
                    <a:pt x="45708" y="337692"/>
                  </a:lnTo>
                  <a:lnTo>
                    <a:pt x="32753" y="292099"/>
                  </a:lnTo>
                  <a:lnTo>
                    <a:pt x="26277" y="246379"/>
                  </a:lnTo>
                  <a:lnTo>
                    <a:pt x="25388" y="216153"/>
                  </a:lnTo>
                  <a:lnTo>
                    <a:pt x="26022" y="201421"/>
                  </a:lnTo>
                  <a:lnTo>
                    <a:pt x="32372" y="157860"/>
                  </a:lnTo>
                  <a:lnTo>
                    <a:pt x="45072" y="116712"/>
                  </a:lnTo>
                  <a:lnTo>
                    <a:pt x="63996" y="78612"/>
                  </a:lnTo>
                  <a:lnTo>
                    <a:pt x="89396" y="43814"/>
                  </a:lnTo>
                  <a:lnTo>
                    <a:pt x="114922" y="18414"/>
                  </a:lnTo>
                  <a:lnTo>
                    <a:pt x="115177" y="10413"/>
                  </a:lnTo>
                  <a:lnTo>
                    <a:pt x="105525" y="253"/>
                  </a:lnTo>
                  <a:lnTo>
                    <a:pt x="97397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0" name="object 20"/>
            <p:cNvSpPr/>
            <p:nvPr/>
          </p:nvSpPr>
          <p:spPr>
            <a:xfrm>
              <a:off x="2069591" y="3625596"/>
              <a:ext cx="138683" cy="13868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21"/>
            <p:cNvSpPr/>
            <p:nvPr/>
          </p:nvSpPr>
          <p:spPr>
            <a:xfrm>
              <a:off x="4043172" y="6096000"/>
              <a:ext cx="138684" cy="14020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724023" y="4609338"/>
            <a:ext cx="2198370" cy="16821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23380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urier New" panose="02070309020205020404"/>
                <a:cs typeface="Courier New" panose="02070309020205020404"/>
              </a:rPr>
              <a:t>int </a:t>
            </a:r>
            <a:r>
              <a:rPr sz="1800" spc="-10" dirty="0">
                <a:latin typeface="Courier New" panose="02070309020205020404"/>
                <a:cs typeface="Courier New" panose="02070309020205020404"/>
              </a:rPr>
              <a:t>i;  </a:t>
            </a:r>
            <a:r>
              <a:rPr sz="1800" dirty="0">
                <a:latin typeface="Courier New" panose="02070309020205020404"/>
                <a:cs typeface="Courier New" panose="02070309020205020404"/>
              </a:rPr>
              <a:t>i =</a:t>
            </a:r>
            <a:r>
              <a:rPr sz="1800" spc="-114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10" dirty="0">
                <a:latin typeface="Courier New" panose="02070309020205020404"/>
                <a:cs typeface="Courier New" panose="02070309020205020404"/>
              </a:rPr>
              <a:t>20;  i++;</a:t>
            </a:r>
            <a:endParaRPr sz="1800" dirty="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r>
              <a:rPr sz="1800" spc="-10" dirty="0">
                <a:latin typeface="Courier New" panose="02070309020205020404"/>
                <a:cs typeface="Courier New" panose="02070309020205020404"/>
              </a:rPr>
              <a:t>printf("%d",</a:t>
            </a:r>
            <a:r>
              <a:rPr sz="1800" spc="-7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10" dirty="0">
                <a:latin typeface="Courier New" panose="02070309020205020404"/>
                <a:cs typeface="Courier New" panose="02070309020205020404"/>
              </a:rPr>
              <a:t>i);</a:t>
            </a:r>
            <a:endParaRPr sz="1800" dirty="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r>
              <a:rPr sz="1800" spc="-10" dirty="0">
                <a:latin typeface="Courier New" panose="02070309020205020404"/>
                <a:cs typeface="Courier New" panose="02070309020205020404"/>
              </a:rPr>
              <a:t>getchar();</a:t>
            </a:r>
            <a:endParaRPr sz="1800" dirty="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80"/>
              </a:spcBef>
              <a:tabLst>
                <a:tab pos="1529715" algn="l"/>
              </a:tabLst>
            </a:pPr>
            <a:r>
              <a:rPr sz="2700" spc="-15" baseline="3000" dirty="0">
                <a:latin typeface="Courier New" panose="02070309020205020404"/>
                <a:cs typeface="Courier New" panose="02070309020205020404"/>
              </a:rPr>
              <a:t>return</a:t>
            </a:r>
            <a:r>
              <a:rPr sz="2700" spc="7" baseline="30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700" spc="-15" baseline="3000" dirty="0">
                <a:latin typeface="Courier New" panose="02070309020205020404"/>
                <a:cs typeface="Courier New" panose="02070309020205020404"/>
              </a:rPr>
              <a:t>0;	</a:t>
            </a:r>
            <a:r>
              <a:rPr sz="1400" b="1" dirty="0">
                <a:solidFill>
                  <a:srgbClr val="C00000"/>
                </a:solidFill>
                <a:latin typeface="Gothic Uralic"/>
                <a:cs typeface="Gothic Uralic"/>
              </a:rPr>
              <a:t>finish</a:t>
            </a:r>
            <a:endParaRPr sz="1400" dirty="0">
              <a:latin typeface="Gothic Uralic"/>
              <a:cs typeface="Gothic Ural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809242" y="3372738"/>
            <a:ext cx="3721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C00000"/>
                </a:solidFill>
                <a:latin typeface="Gothic Uralic"/>
                <a:cs typeface="Gothic Uralic"/>
              </a:rPr>
              <a:t>s</a:t>
            </a:r>
            <a:r>
              <a:rPr sz="1400" b="1" spc="-5" dirty="0">
                <a:solidFill>
                  <a:srgbClr val="C00000"/>
                </a:solidFill>
                <a:latin typeface="Gothic Uralic"/>
                <a:cs typeface="Gothic Uralic"/>
              </a:rPr>
              <a:t>ta</a:t>
            </a:r>
            <a:r>
              <a:rPr sz="1400" b="1" spc="-10" dirty="0">
                <a:solidFill>
                  <a:srgbClr val="C00000"/>
                </a:solidFill>
                <a:latin typeface="Gothic Uralic"/>
                <a:cs typeface="Gothic Uralic"/>
              </a:rPr>
              <a:t>r</a:t>
            </a:r>
            <a:r>
              <a:rPr sz="1400" b="1" dirty="0">
                <a:solidFill>
                  <a:srgbClr val="C00000"/>
                </a:solidFill>
                <a:latin typeface="Gothic Uralic"/>
                <a:cs typeface="Gothic Uralic"/>
              </a:rPr>
              <a:t>t</a:t>
            </a:r>
            <a:endParaRPr sz="1400" dirty="0">
              <a:latin typeface="Gothic Uralic"/>
              <a:cs typeface="Gothic Uralic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901433" y="3774291"/>
            <a:ext cx="4375150" cy="1671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95"/>
              </a:spcBef>
            </a:pPr>
            <a:r>
              <a:rPr sz="1800" spc="-20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If</a:t>
            </a:r>
            <a:r>
              <a:rPr sz="1800" spc="-17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4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we</a:t>
            </a:r>
            <a:r>
              <a:rPr sz="1800" spc="-11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3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wanted</a:t>
            </a:r>
            <a:r>
              <a:rPr sz="1800" spc="-8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1800" spc="-14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implement</a:t>
            </a:r>
            <a:r>
              <a:rPr sz="1800" spc="-15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an</a:t>
            </a:r>
            <a:r>
              <a:rPr sz="1800" spc="-15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element  </a:t>
            </a:r>
            <a:r>
              <a:rPr sz="1800" spc="1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of </a:t>
            </a:r>
            <a:r>
              <a:rPr sz="1800" b="1" spc="-25" dirty="0">
                <a:solidFill>
                  <a:srgbClr val="C00000"/>
                </a:solidFill>
                <a:latin typeface="Gothic Uralic"/>
                <a:cs typeface="Gothic Uralic"/>
              </a:rPr>
              <a:t>choice</a:t>
            </a:r>
            <a:r>
              <a:rPr sz="1800" spc="-2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, </a:t>
            </a:r>
            <a:r>
              <a:rPr sz="1800" spc="-9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i.e. </a:t>
            </a:r>
            <a:r>
              <a:rPr sz="1800" spc="12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code </a:t>
            </a:r>
            <a:r>
              <a:rPr sz="1800" spc="-3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that </a:t>
            </a:r>
            <a:r>
              <a:rPr sz="1800" spc="-7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represents  </a:t>
            </a:r>
            <a:r>
              <a:rPr sz="1800" b="1" spc="-5" dirty="0">
                <a:solidFill>
                  <a:srgbClr val="C00000"/>
                </a:solidFill>
                <a:latin typeface="Gothic Uralic"/>
                <a:cs typeface="Gothic Uralic"/>
              </a:rPr>
              <a:t>alternative paths of</a:t>
            </a:r>
            <a:r>
              <a:rPr sz="1800" b="1" spc="-50" dirty="0">
                <a:solidFill>
                  <a:srgbClr val="C00000"/>
                </a:solidFill>
                <a:latin typeface="Gothic Uralic"/>
                <a:cs typeface="Gothic Uralic"/>
              </a:rPr>
              <a:t> </a:t>
            </a:r>
            <a:r>
              <a:rPr sz="1800" b="1" spc="-20" dirty="0">
                <a:solidFill>
                  <a:srgbClr val="C00000"/>
                </a:solidFill>
                <a:latin typeface="Gothic Uralic"/>
                <a:cs typeface="Gothic Uralic"/>
              </a:rPr>
              <a:t>execution</a:t>
            </a:r>
            <a:r>
              <a:rPr sz="1800" spc="-2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,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spc="1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how</a:t>
            </a:r>
            <a:r>
              <a:rPr sz="1800" spc="-13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4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could</a:t>
            </a:r>
            <a:r>
              <a:rPr sz="1800" spc="-13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4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we</a:t>
            </a:r>
            <a:r>
              <a:rPr sz="1800" spc="-10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9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do</a:t>
            </a:r>
            <a:r>
              <a:rPr sz="1800" spc="-14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9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this?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4652772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8898" y="165354"/>
            <a:ext cx="39662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Making</a:t>
            </a:r>
            <a:r>
              <a:rPr spc="-45" dirty="0"/>
              <a:t> </a:t>
            </a:r>
            <a:r>
              <a:rPr spc="-10" dirty="0"/>
              <a:t>choices</a:t>
            </a:r>
            <a:endParaRPr spc="-10" dirty="0"/>
          </a:p>
        </p:txBody>
      </p:sp>
      <p:sp>
        <p:nvSpPr>
          <p:cNvPr id="8" name="object 8"/>
          <p:cNvSpPr txBox="1"/>
          <p:nvPr/>
        </p:nvSpPr>
        <p:spPr>
          <a:xfrm>
            <a:off x="914400" y="1447800"/>
            <a:ext cx="10121265" cy="13792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2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 </a:t>
            </a:r>
            <a:r>
              <a:rPr sz="2000" b="1" i="1" spc="-2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flow </a:t>
            </a:r>
            <a:r>
              <a:rPr sz="2000" b="1" i="1" spc="-19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2000" b="1" i="1" spc="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b="1" i="1" spc="-1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control</a:t>
            </a:r>
            <a:endParaRPr sz="20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 dirty="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</a:pPr>
            <a:r>
              <a:rPr sz="1800" spc="34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</a:t>
            </a:r>
            <a:r>
              <a:rPr sz="1800" spc="14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We</a:t>
            </a:r>
            <a:r>
              <a:rPr sz="1800" spc="-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need</a:t>
            </a:r>
            <a:r>
              <a:rPr sz="1800" spc="-9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create</a:t>
            </a:r>
            <a:r>
              <a:rPr sz="18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alternative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blocks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8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code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then</a:t>
            </a:r>
            <a:r>
              <a:rPr sz="18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determine</a:t>
            </a:r>
            <a:r>
              <a:rPr sz="18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by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evaluating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756285">
              <a:lnSpc>
                <a:spcPct val="100000"/>
              </a:lnSpc>
            </a:pPr>
            <a:r>
              <a:rPr sz="1800" spc="-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expression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which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these</a:t>
            </a:r>
            <a:r>
              <a:rPr sz="1800" spc="-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blocks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will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be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entered</a:t>
            </a:r>
            <a:r>
              <a:rPr sz="18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for</a:t>
            </a:r>
            <a:r>
              <a:rPr sz="18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execution.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54963" y="3233673"/>
            <a:ext cx="6224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41900" algn="l"/>
              </a:tabLst>
            </a:pPr>
            <a:r>
              <a:rPr sz="1800" i="1" spc="5" dirty="0">
                <a:solidFill>
                  <a:srgbClr val="252525"/>
                </a:solidFill>
                <a:latin typeface="TeXGyreAdventor"/>
                <a:cs typeface="TeXGyreAdventor"/>
              </a:rPr>
              <a:t>In</a:t>
            </a:r>
            <a:r>
              <a:rPr sz="1800" i="1" spc="-10" dirty="0">
                <a:solidFill>
                  <a:srgbClr val="252525"/>
                </a:solidFill>
                <a:latin typeface="TeXGyreAdventor"/>
                <a:cs typeface="TeXGyreAdventor"/>
              </a:rPr>
              <a:t> </a:t>
            </a:r>
            <a:r>
              <a:rPr sz="1800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pseudo</a:t>
            </a:r>
            <a:r>
              <a:rPr sz="1800" i="1" spc="15" dirty="0">
                <a:solidFill>
                  <a:srgbClr val="252525"/>
                </a:solidFill>
                <a:latin typeface="TeXGyreAdventor"/>
                <a:cs typeface="TeXGyreAdventor"/>
              </a:rPr>
              <a:t> </a:t>
            </a:r>
            <a:r>
              <a:rPr sz="1800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code:	</a:t>
            </a:r>
            <a:r>
              <a:rPr sz="1800" i="1" spc="5" dirty="0">
                <a:solidFill>
                  <a:srgbClr val="252525"/>
                </a:solidFill>
                <a:latin typeface="TeXGyreAdventor"/>
                <a:cs typeface="TeXGyreAdventor"/>
              </a:rPr>
              <a:t>In </a:t>
            </a:r>
            <a:r>
              <a:rPr sz="1800" i="1" dirty="0">
                <a:solidFill>
                  <a:srgbClr val="252525"/>
                </a:solidFill>
                <a:latin typeface="TeXGyreAdventor"/>
                <a:cs typeface="TeXGyreAdventor"/>
              </a:rPr>
              <a:t>C</a:t>
            </a:r>
            <a:r>
              <a:rPr sz="1800" i="1" spc="-95" dirty="0">
                <a:solidFill>
                  <a:srgbClr val="252525"/>
                </a:solidFill>
                <a:latin typeface="TeXGyreAdventor"/>
                <a:cs typeface="TeXGyreAdventor"/>
              </a:rPr>
              <a:t> </a:t>
            </a:r>
            <a:r>
              <a:rPr sz="1800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code:</a:t>
            </a:r>
            <a:endParaRPr sz="1800" dirty="0">
              <a:latin typeface="TeXGyreAdventor"/>
              <a:cs typeface="TeXGyreAdvento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55775" y="3913759"/>
            <a:ext cx="3231515" cy="2052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3370">
              <a:lnSpc>
                <a:spcPct val="148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252525"/>
                </a:solidFill>
                <a:latin typeface="Gothic Uralic"/>
                <a:cs typeface="Gothic Uralic"/>
              </a:rPr>
              <a:t>if </a:t>
            </a:r>
            <a:r>
              <a:rPr sz="1800" b="1" dirty="0">
                <a:solidFill>
                  <a:srgbClr val="252525"/>
                </a:solidFill>
                <a:latin typeface="Gothic Uralic"/>
                <a:cs typeface="Gothic Uralic"/>
              </a:rPr>
              <a:t>(some </a:t>
            </a:r>
            <a:r>
              <a:rPr sz="1800" b="1" spc="-5" dirty="0">
                <a:solidFill>
                  <a:srgbClr val="252525"/>
                </a:solidFill>
                <a:latin typeface="Gothic Uralic"/>
                <a:cs typeface="Gothic Uralic"/>
              </a:rPr>
              <a:t>expression is</a:t>
            </a:r>
            <a:r>
              <a:rPr sz="1800" b="1" spc="-8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b="1" spc="-5" dirty="0">
                <a:solidFill>
                  <a:srgbClr val="252525"/>
                </a:solidFill>
                <a:latin typeface="Gothic Uralic"/>
                <a:cs typeface="Gothic Uralic"/>
              </a:rPr>
              <a:t>true)  </a:t>
            </a:r>
            <a:r>
              <a:rPr sz="1800" b="1" dirty="0">
                <a:solidFill>
                  <a:srgbClr val="252525"/>
                </a:solidFill>
                <a:latin typeface="Gothic Uralic"/>
                <a:cs typeface="Gothic Uralic"/>
              </a:rPr>
              <a:t>then </a:t>
            </a:r>
            <a:r>
              <a:rPr sz="1800" b="1" spc="-5" dirty="0">
                <a:solidFill>
                  <a:srgbClr val="252525"/>
                </a:solidFill>
                <a:latin typeface="Gothic Uralic"/>
                <a:cs typeface="Gothic Uralic"/>
              </a:rPr>
              <a:t>do </a:t>
            </a:r>
            <a:r>
              <a:rPr sz="1800" b="1" dirty="0">
                <a:solidFill>
                  <a:srgbClr val="252525"/>
                </a:solidFill>
                <a:latin typeface="Gothic Uralic"/>
                <a:cs typeface="Gothic Uralic"/>
              </a:rPr>
              <a:t>the</a:t>
            </a:r>
            <a:r>
              <a:rPr sz="1800" b="1" spc="-5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b="1" spc="-5" dirty="0">
                <a:solidFill>
                  <a:srgbClr val="252525"/>
                </a:solidFill>
                <a:latin typeface="Gothic Uralic"/>
                <a:cs typeface="Gothic Uralic"/>
              </a:rPr>
              <a:t>following</a:t>
            </a:r>
            <a:endParaRPr sz="1800" dirty="0">
              <a:latin typeface="Gothic Uralic"/>
              <a:cs typeface="Gothic Uralic"/>
            </a:endParaRPr>
          </a:p>
          <a:p>
            <a:pPr marL="525780">
              <a:lnSpc>
                <a:spcPct val="100000"/>
              </a:lnSpc>
              <a:spcBef>
                <a:spcPts val="1030"/>
              </a:spcBef>
            </a:pPr>
            <a:r>
              <a:rPr sz="1800" i="1" dirty="0">
                <a:solidFill>
                  <a:srgbClr val="252525"/>
                </a:solidFill>
                <a:latin typeface="TeXGyreAdventor"/>
                <a:cs typeface="TeXGyreAdventor"/>
              </a:rPr>
              <a:t>instructions</a:t>
            </a:r>
            <a:r>
              <a:rPr sz="1800" i="1" spc="-35" dirty="0">
                <a:solidFill>
                  <a:srgbClr val="252525"/>
                </a:solidFill>
                <a:latin typeface="TeXGyreAdventor"/>
                <a:cs typeface="TeXGyreAdventor"/>
              </a:rPr>
              <a:t> </a:t>
            </a:r>
            <a:r>
              <a:rPr sz="1800" i="1" spc="-10" dirty="0">
                <a:solidFill>
                  <a:srgbClr val="252525"/>
                </a:solidFill>
                <a:latin typeface="TeXGyreAdventor"/>
                <a:cs typeface="TeXGyreAdventor"/>
              </a:rPr>
              <a:t>here…</a:t>
            </a:r>
            <a:endParaRPr sz="1800" dirty="0">
              <a:latin typeface="TeXGyreAdventor"/>
              <a:cs typeface="TeXGyreAdventor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sz="1800" b="1" spc="-5" dirty="0">
                <a:solidFill>
                  <a:srgbClr val="252525"/>
                </a:solidFill>
                <a:latin typeface="Gothic Uralic"/>
                <a:cs typeface="Gothic Uralic"/>
              </a:rPr>
              <a:t>otherwise, do </a:t>
            </a:r>
            <a:r>
              <a:rPr sz="1800" b="1" dirty="0">
                <a:solidFill>
                  <a:srgbClr val="252525"/>
                </a:solidFill>
                <a:latin typeface="Gothic Uralic"/>
                <a:cs typeface="Gothic Uralic"/>
              </a:rPr>
              <a:t>something</a:t>
            </a:r>
            <a:r>
              <a:rPr sz="1800" b="1" spc="-140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b="1" spc="-5" dirty="0">
                <a:solidFill>
                  <a:srgbClr val="252525"/>
                </a:solidFill>
                <a:latin typeface="Gothic Uralic"/>
                <a:cs typeface="Gothic Uralic"/>
              </a:rPr>
              <a:t>else</a:t>
            </a:r>
            <a:endParaRPr sz="1800" dirty="0">
              <a:latin typeface="Gothic Uralic"/>
              <a:cs typeface="Gothic Uralic"/>
            </a:endParaRPr>
          </a:p>
          <a:p>
            <a:pPr marL="525780">
              <a:lnSpc>
                <a:spcPct val="100000"/>
              </a:lnSpc>
              <a:spcBef>
                <a:spcPts val="1030"/>
              </a:spcBef>
            </a:pPr>
            <a:r>
              <a:rPr sz="1800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other </a:t>
            </a:r>
            <a:r>
              <a:rPr sz="1800" i="1" dirty="0">
                <a:solidFill>
                  <a:srgbClr val="252525"/>
                </a:solidFill>
                <a:latin typeface="TeXGyreAdventor"/>
                <a:cs typeface="TeXGyreAdventor"/>
              </a:rPr>
              <a:t>instructions</a:t>
            </a:r>
            <a:r>
              <a:rPr sz="1800" i="1" spc="-70" dirty="0">
                <a:solidFill>
                  <a:srgbClr val="252525"/>
                </a:solidFill>
                <a:latin typeface="TeXGyreAdventor"/>
                <a:cs typeface="TeXGyreAdventor"/>
              </a:rPr>
              <a:t> </a:t>
            </a:r>
            <a:r>
              <a:rPr sz="1800" i="1" spc="-10" dirty="0">
                <a:solidFill>
                  <a:srgbClr val="252525"/>
                </a:solidFill>
                <a:latin typeface="TeXGyreAdventor"/>
                <a:cs typeface="TeXGyreAdventor"/>
              </a:rPr>
              <a:t>here…</a:t>
            </a:r>
            <a:endParaRPr sz="1800" dirty="0">
              <a:latin typeface="TeXGyreAdventor"/>
              <a:cs typeface="TeXGyreAdvento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15940" y="3889247"/>
            <a:ext cx="6358255" cy="2307590"/>
          </a:xfrm>
          <a:custGeom>
            <a:avLst/>
            <a:gdLst/>
            <a:ahLst/>
            <a:cxnLst/>
            <a:rect l="l" t="t" r="r" b="b"/>
            <a:pathLst>
              <a:path w="6358255" h="2307590">
                <a:moveTo>
                  <a:pt x="6358127" y="0"/>
                </a:moveTo>
                <a:lnTo>
                  <a:pt x="0" y="0"/>
                </a:lnTo>
                <a:lnTo>
                  <a:pt x="0" y="2307336"/>
                </a:lnTo>
                <a:lnTo>
                  <a:pt x="6358127" y="2307336"/>
                </a:lnTo>
                <a:lnTo>
                  <a:pt x="6358127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6152769" y="4169409"/>
            <a:ext cx="1938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urier New" panose="02070309020205020404"/>
                <a:cs typeface="Courier New" panose="02070309020205020404"/>
              </a:rPr>
              <a:t>if </a:t>
            </a:r>
            <a:r>
              <a:rPr sz="1800" dirty="0">
                <a:latin typeface="Courier New" panose="02070309020205020404"/>
                <a:cs typeface="Courier New" panose="02070309020205020404"/>
              </a:rPr>
              <a:t>(</a:t>
            </a:r>
            <a:r>
              <a:rPr sz="1800" u="heavy" dirty="0">
                <a:uFill>
                  <a:solidFill>
                    <a:srgbClr val="C00000"/>
                  </a:solidFill>
                </a:uFill>
                <a:latin typeface="Courier New" panose="02070309020205020404"/>
                <a:cs typeface="Courier New" panose="02070309020205020404"/>
              </a:rPr>
              <a:t>i </a:t>
            </a:r>
            <a:r>
              <a:rPr sz="1800" u="heavy" spc="-5" dirty="0">
                <a:uFill>
                  <a:solidFill>
                    <a:srgbClr val="C00000"/>
                  </a:solidFill>
                </a:uFill>
                <a:latin typeface="Courier New" panose="02070309020205020404"/>
                <a:cs typeface="Courier New" panose="02070309020205020404"/>
              </a:rPr>
              <a:t>== </a:t>
            </a:r>
            <a:r>
              <a:rPr sz="1800" u="heavy" spc="-10" dirty="0">
                <a:uFill>
                  <a:solidFill>
                    <a:srgbClr val="C00000"/>
                  </a:solidFill>
                </a:uFill>
                <a:latin typeface="Courier New" panose="02070309020205020404"/>
                <a:cs typeface="Courier New" panose="02070309020205020404"/>
              </a:rPr>
              <a:t>20)</a:t>
            </a:r>
            <a:r>
              <a:rPr sz="1800" spc="-1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800" dirty="0">
                <a:latin typeface="Courier New" panose="02070309020205020404"/>
                <a:cs typeface="Courier New" panose="02070309020205020404"/>
              </a:rPr>
              <a:t>{</a:t>
            </a:r>
            <a:endParaRPr sz="1800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09968" y="4443729"/>
            <a:ext cx="3439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ourier New" panose="02070309020205020404"/>
                <a:cs typeface="Courier New" panose="02070309020205020404"/>
              </a:rPr>
              <a:t>printf("You entered</a:t>
            </a:r>
            <a:r>
              <a:rPr sz="1800" spc="-7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10" dirty="0">
                <a:latin typeface="Courier New" panose="02070309020205020404"/>
                <a:cs typeface="Courier New" panose="02070309020205020404"/>
              </a:rPr>
              <a:t>20");</a:t>
            </a:r>
            <a:endParaRPr sz="1800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52769" y="4717745"/>
            <a:ext cx="845185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urier New" panose="02070309020205020404"/>
                <a:cs typeface="Courier New" panose="02070309020205020404"/>
              </a:rPr>
              <a:t>}</a:t>
            </a:r>
            <a:endParaRPr sz="1800" dirty="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Courier New" panose="02070309020205020404"/>
                <a:cs typeface="Courier New" panose="02070309020205020404"/>
              </a:rPr>
              <a:t>else</a:t>
            </a:r>
            <a:r>
              <a:rPr sz="1800" spc="-9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800" dirty="0">
                <a:latin typeface="Courier New" panose="02070309020205020404"/>
                <a:cs typeface="Courier New" panose="02070309020205020404"/>
              </a:rPr>
              <a:t>{</a:t>
            </a:r>
            <a:endParaRPr sz="1800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09968" y="5267071"/>
            <a:ext cx="50749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ourier New" panose="02070309020205020404"/>
                <a:cs typeface="Courier New" panose="02070309020205020404"/>
              </a:rPr>
              <a:t>printf("You entered something</a:t>
            </a:r>
            <a:r>
              <a:rPr sz="1800" spc="-6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10" dirty="0">
                <a:latin typeface="Courier New" panose="02070309020205020404"/>
                <a:cs typeface="Courier New" panose="02070309020205020404"/>
              </a:rPr>
              <a:t>else");</a:t>
            </a:r>
            <a:endParaRPr sz="1800" dirty="0">
              <a:latin typeface="Courier New" panose="02070309020205020404"/>
              <a:cs typeface="Courier New" panose="02070309020205020404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024245" y="3468623"/>
            <a:ext cx="2321560" cy="1221105"/>
            <a:chOff x="6024245" y="3468623"/>
            <a:chExt cx="2321560" cy="1221105"/>
          </a:xfrm>
        </p:grpSpPr>
        <p:sp>
          <p:nvSpPr>
            <p:cNvPr id="17" name="object 17"/>
            <p:cNvSpPr/>
            <p:nvPr/>
          </p:nvSpPr>
          <p:spPr>
            <a:xfrm>
              <a:off x="6024245" y="4031614"/>
              <a:ext cx="78231" cy="2332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6249924" y="3468623"/>
              <a:ext cx="2096135" cy="1221105"/>
            </a:xfrm>
            <a:custGeom>
              <a:avLst/>
              <a:gdLst/>
              <a:ahLst/>
              <a:cxnLst/>
              <a:rect l="l" t="t" r="r" b="b"/>
              <a:pathLst>
                <a:path w="2096134" h="1221104">
                  <a:moveTo>
                    <a:pt x="348615" y="1177290"/>
                  </a:moveTo>
                  <a:lnTo>
                    <a:pt x="319659" y="1162812"/>
                  </a:lnTo>
                  <a:lnTo>
                    <a:pt x="261747" y="1133856"/>
                  </a:lnTo>
                  <a:lnTo>
                    <a:pt x="261747" y="1162812"/>
                  </a:lnTo>
                  <a:lnTo>
                    <a:pt x="6477" y="1162812"/>
                  </a:lnTo>
                  <a:lnTo>
                    <a:pt x="0" y="1169289"/>
                  </a:lnTo>
                  <a:lnTo>
                    <a:pt x="0" y="1185291"/>
                  </a:lnTo>
                  <a:lnTo>
                    <a:pt x="6477" y="1191768"/>
                  </a:lnTo>
                  <a:lnTo>
                    <a:pt x="261747" y="1191768"/>
                  </a:lnTo>
                  <a:lnTo>
                    <a:pt x="261747" y="1220724"/>
                  </a:lnTo>
                  <a:lnTo>
                    <a:pt x="319646" y="1191768"/>
                  </a:lnTo>
                  <a:lnTo>
                    <a:pt x="348615" y="1177290"/>
                  </a:lnTo>
                  <a:close/>
                </a:path>
                <a:path w="2096134" h="1221104">
                  <a:moveTo>
                    <a:pt x="2095754" y="0"/>
                  </a:moveTo>
                  <a:lnTo>
                    <a:pt x="2015109" y="27559"/>
                  </a:lnTo>
                  <a:lnTo>
                    <a:pt x="2037715" y="49809"/>
                  </a:lnTo>
                  <a:lnTo>
                    <a:pt x="1394460" y="703961"/>
                  </a:lnTo>
                  <a:lnTo>
                    <a:pt x="1392047" y="706374"/>
                  </a:lnTo>
                  <a:lnTo>
                    <a:pt x="1392047" y="710438"/>
                  </a:lnTo>
                  <a:lnTo>
                    <a:pt x="1394587" y="712851"/>
                  </a:lnTo>
                  <a:lnTo>
                    <a:pt x="1397127" y="715391"/>
                  </a:lnTo>
                  <a:lnTo>
                    <a:pt x="1401064" y="715391"/>
                  </a:lnTo>
                  <a:lnTo>
                    <a:pt x="1403604" y="712851"/>
                  </a:lnTo>
                  <a:lnTo>
                    <a:pt x="2046871" y="58813"/>
                  </a:lnTo>
                  <a:lnTo>
                    <a:pt x="2069465" y="81026"/>
                  </a:lnTo>
                  <a:lnTo>
                    <a:pt x="2083346" y="38227"/>
                  </a:lnTo>
                  <a:lnTo>
                    <a:pt x="209575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425688" y="3313557"/>
            <a:ext cx="2419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8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Is </a:t>
            </a:r>
            <a:r>
              <a:rPr sz="1800" spc="-13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this </a:t>
            </a:r>
            <a:r>
              <a:rPr sz="1800" spc="-7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expression</a:t>
            </a:r>
            <a:r>
              <a:rPr sz="1800" spc="-6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4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true?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54115" y="4470272"/>
            <a:ext cx="458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4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800" spc="-6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rue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695315" y="5308472"/>
            <a:ext cx="620395" cy="532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95"/>
              </a:lnSpc>
              <a:spcBef>
                <a:spcPts val="100"/>
              </a:spcBef>
            </a:pPr>
            <a:r>
              <a:rPr sz="1800" spc="-4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false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R="5080" algn="r">
              <a:lnSpc>
                <a:spcPts val="1995"/>
              </a:lnSpc>
            </a:pPr>
            <a:r>
              <a:rPr sz="1800" dirty="0">
                <a:latin typeface="Courier New" panose="02070309020205020404"/>
                <a:cs typeface="Courier New" panose="02070309020205020404"/>
              </a:rPr>
              <a:t>}</a:t>
            </a:r>
            <a:endParaRPr sz="1800" dirty="0">
              <a:latin typeface="Courier New" panose="02070309020205020404"/>
              <a:cs typeface="Courier New" panose="02070309020205020404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024245" y="5420867"/>
            <a:ext cx="574675" cy="673735"/>
            <a:chOff x="6024245" y="5420867"/>
            <a:chExt cx="574675" cy="673735"/>
          </a:xfrm>
        </p:grpSpPr>
        <p:sp>
          <p:nvSpPr>
            <p:cNvPr id="23" name="object 23"/>
            <p:cNvSpPr/>
            <p:nvPr/>
          </p:nvSpPr>
          <p:spPr>
            <a:xfrm>
              <a:off x="6249924" y="5420867"/>
              <a:ext cx="348615" cy="86995"/>
            </a:xfrm>
            <a:custGeom>
              <a:avLst/>
              <a:gdLst/>
              <a:ahLst/>
              <a:cxnLst/>
              <a:rect l="l" t="t" r="r" b="b"/>
              <a:pathLst>
                <a:path w="348615" h="86995">
                  <a:moveTo>
                    <a:pt x="261747" y="0"/>
                  </a:moveTo>
                  <a:lnTo>
                    <a:pt x="261747" y="86867"/>
                  </a:lnTo>
                  <a:lnTo>
                    <a:pt x="319659" y="57911"/>
                  </a:lnTo>
                  <a:lnTo>
                    <a:pt x="284225" y="57911"/>
                  </a:lnTo>
                  <a:lnTo>
                    <a:pt x="290702" y="51434"/>
                  </a:lnTo>
                  <a:lnTo>
                    <a:pt x="290702" y="35432"/>
                  </a:lnTo>
                  <a:lnTo>
                    <a:pt x="284225" y="28955"/>
                  </a:lnTo>
                  <a:lnTo>
                    <a:pt x="319659" y="28955"/>
                  </a:lnTo>
                  <a:lnTo>
                    <a:pt x="261747" y="0"/>
                  </a:lnTo>
                  <a:close/>
                </a:path>
                <a:path w="348615" h="86995">
                  <a:moveTo>
                    <a:pt x="261747" y="28955"/>
                  </a:moveTo>
                  <a:lnTo>
                    <a:pt x="6476" y="28955"/>
                  </a:lnTo>
                  <a:lnTo>
                    <a:pt x="0" y="35432"/>
                  </a:lnTo>
                  <a:lnTo>
                    <a:pt x="0" y="51434"/>
                  </a:lnTo>
                  <a:lnTo>
                    <a:pt x="6476" y="57911"/>
                  </a:lnTo>
                  <a:lnTo>
                    <a:pt x="261747" y="57911"/>
                  </a:lnTo>
                  <a:lnTo>
                    <a:pt x="261747" y="28955"/>
                  </a:lnTo>
                  <a:close/>
                </a:path>
                <a:path w="348615" h="86995">
                  <a:moveTo>
                    <a:pt x="319659" y="28955"/>
                  </a:moveTo>
                  <a:lnTo>
                    <a:pt x="284225" y="28955"/>
                  </a:lnTo>
                  <a:lnTo>
                    <a:pt x="290702" y="35432"/>
                  </a:lnTo>
                  <a:lnTo>
                    <a:pt x="290702" y="51434"/>
                  </a:lnTo>
                  <a:lnTo>
                    <a:pt x="284225" y="57911"/>
                  </a:lnTo>
                  <a:lnTo>
                    <a:pt x="319659" y="57911"/>
                  </a:lnTo>
                  <a:lnTo>
                    <a:pt x="348615" y="43433"/>
                  </a:lnTo>
                  <a:lnTo>
                    <a:pt x="319659" y="28955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24"/>
            <p:cNvSpPr/>
            <p:nvPr/>
          </p:nvSpPr>
          <p:spPr>
            <a:xfrm>
              <a:off x="6024245" y="5860681"/>
              <a:ext cx="78231" cy="2333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4652772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8898" y="165354"/>
            <a:ext cx="39662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Making</a:t>
            </a:r>
            <a:r>
              <a:rPr spc="-45" dirty="0"/>
              <a:t> </a:t>
            </a:r>
            <a:r>
              <a:rPr spc="-10" dirty="0"/>
              <a:t>choices</a:t>
            </a:r>
            <a:endParaRPr spc="-10" dirty="0"/>
          </a:p>
        </p:txBody>
      </p:sp>
      <p:sp>
        <p:nvSpPr>
          <p:cNvPr id="8" name="object 8"/>
          <p:cNvSpPr txBox="1"/>
          <p:nvPr/>
        </p:nvSpPr>
        <p:spPr>
          <a:xfrm>
            <a:off x="897737" y="1474724"/>
            <a:ext cx="10121265" cy="13792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2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 </a:t>
            </a:r>
            <a:r>
              <a:rPr sz="2000" b="1" i="1" spc="-2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flow </a:t>
            </a:r>
            <a:r>
              <a:rPr sz="2000" b="1" i="1" spc="-19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2000" b="1" i="1" spc="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b="1" i="1" spc="-1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control</a:t>
            </a:r>
            <a:endParaRPr sz="20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 dirty="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</a:pPr>
            <a:r>
              <a:rPr sz="1800" spc="34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</a:t>
            </a:r>
            <a:r>
              <a:rPr sz="1800" spc="14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We</a:t>
            </a:r>
            <a:r>
              <a:rPr sz="1800" spc="-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need</a:t>
            </a:r>
            <a:r>
              <a:rPr sz="1800" spc="-9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create</a:t>
            </a:r>
            <a:r>
              <a:rPr sz="18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alternative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blocks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8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code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then</a:t>
            </a:r>
            <a:r>
              <a:rPr sz="18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determine</a:t>
            </a:r>
            <a:r>
              <a:rPr sz="18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by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evaluating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756285">
              <a:lnSpc>
                <a:spcPct val="100000"/>
              </a:lnSpc>
            </a:pPr>
            <a:r>
              <a:rPr sz="1800" spc="-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expression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which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these</a:t>
            </a:r>
            <a:r>
              <a:rPr sz="1800" spc="-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blocks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will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be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entered</a:t>
            </a:r>
            <a:r>
              <a:rPr sz="18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for</a:t>
            </a:r>
            <a:r>
              <a:rPr sz="18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execution.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54963" y="3233673"/>
            <a:ext cx="6224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41900" algn="l"/>
              </a:tabLst>
            </a:pPr>
            <a:r>
              <a:rPr sz="1800" i="1" spc="5" dirty="0">
                <a:solidFill>
                  <a:srgbClr val="252525"/>
                </a:solidFill>
                <a:latin typeface="TeXGyreAdventor"/>
                <a:cs typeface="TeXGyreAdventor"/>
              </a:rPr>
              <a:t>In</a:t>
            </a:r>
            <a:r>
              <a:rPr sz="1800" i="1" spc="-10" dirty="0">
                <a:solidFill>
                  <a:srgbClr val="252525"/>
                </a:solidFill>
                <a:latin typeface="TeXGyreAdventor"/>
                <a:cs typeface="TeXGyreAdventor"/>
              </a:rPr>
              <a:t> </a:t>
            </a:r>
            <a:r>
              <a:rPr sz="1800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pseudo</a:t>
            </a:r>
            <a:r>
              <a:rPr sz="1800" i="1" spc="15" dirty="0">
                <a:solidFill>
                  <a:srgbClr val="252525"/>
                </a:solidFill>
                <a:latin typeface="TeXGyreAdventor"/>
                <a:cs typeface="TeXGyreAdventor"/>
              </a:rPr>
              <a:t> </a:t>
            </a:r>
            <a:r>
              <a:rPr sz="1800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code:	</a:t>
            </a:r>
            <a:r>
              <a:rPr sz="1800" i="1" spc="5" dirty="0">
                <a:solidFill>
                  <a:srgbClr val="252525"/>
                </a:solidFill>
                <a:latin typeface="TeXGyreAdventor"/>
                <a:cs typeface="TeXGyreAdventor"/>
              </a:rPr>
              <a:t>In </a:t>
            </a:r>
            <a:r>
              <a:rPr sz="1800" i="1" dirty="0">
                <a:solidFill>
                  <a:srgbClr val="252525"/>
                </a:solidFill>
                <a:latin typeface="TeXGyreAdventor"/>
                <a:cs typeface="TeXGyreAdventor"/>
              </a:rPr>
              <a:t>C</a:t>
            </a:r>
            <a:r>
              <a:rPr sz="1800" i="1" spc="-95" dirty="0">
                <a:solidFill>
                  <a:srgbClr val="252525"/>
                </a:solidFill>
                <a:latin typeface="TeXGyreAdventor"/>
                <a:cs typeface="TeXGyreAdventor"/>
              </a:rPr>
              <a:t> </a:t>
            </a:r>
            <a:r>
              <a:rPr sz="1800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code:</a:t>
            </a:r>
            <a:endParaRPr sz="1800" dirty="0">
              <a:latin typeface="TeXGyreAdventor"/>
              <a:cs typeface="TeXGyreAdvento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55775" y="3913759"/>
            <a:ext cx="3231515" cy="2052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3370">
              <a:lnSpc>
                <a:spcPct val="148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252525"/>
                </a:solidFill>
                <a:latin typeface="Gothic Uralic"/>
                <a:cs typeface="Gothic Uralic"/>
              </a:rPr>
              <a:t>if </a:t>
            </a:r>
            <a:r>
              <a:rPr sz="1800" b="1" dirty="0">
                <a:solidFill>
                  <a:srgbClr val="252525"/>
                </a:solidFill>
                <a:latin typeface="Gothic Uralic"/>
                <a:cs typeface="Gothic Uralic"/>
              </a:rPr>
              <a:t>(some </a:t>
            </a:r>
            <a:r>
              <a:rPr sz="1800" b="1" spc="-5" dirty="0">
                <a:solidFill>
                  <a:srgbClr val="252525"/>
                </a:solidFill>
                <a:latin typeface="Gothic Uralic"/>
                <a:cs typeface="Gothic Uralic"/>
              </a:rPr>
              <a:t>expression is</a:t>
            </a:r>
            <a:r>
              <a:rPr sz="1800" b="1" spc="-8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b="1" spc="-5" dirty="0">
                <a:solidFill>
                  <a:srgbClr val="252525"/>
                </a:solidFill>
                <a:latin typeface="Gothic Uralic"/>
                <a:cs typeface="Gothic Uralic"/>
              </a:rPr>
              <a:t>true)  </a:t>
            </a:r>
            <a:r>
              <a:rPr sz="1800" b="1" dirty="0">
                <a:solidFill>
                  <a:srgbClr val="252525"/>
                </a:solidFill>
                <a:latin typeface="Gothic Uralic"/>
                <a:cs typeface="Gothic Uralic"/>
              </a:rPr>
              <a:t>then </a:t>
            </a:r>
            <a:r>
              <a:rPr sz="1800" b="1" spc="-5" dirty="0">
                <a:solidFill>
                  <a:srgbClr val="252525"/>
                </a:solidFill>
                <a:latin typeface="Gothic Uralic"/>
                <a:cs typeface="Gothic Uralic"/>
              </a:rPr>
              <a:t>do </a:t>
            </a:r>
            <a:r>
              <a:rPr sz="1800" b="1" dirty="0">
                <a:solidFill>
                  <a:srgbClr val="252525"/>
                </a:solidFill>
                <a:latin typeface="Gothic Uralic"/>
                <a:cs typeface="Gothic Uralic"/>
              </a:rPr>
              <a:t>the</a:t>
            </a:r>
            <a:r>
              <a:rPr sz="1800" b="1" spc="-5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b="1" spc="-5" dirty="0">
                <a:solidFill>
                  <a:srgbClr val="252525"/>
                </a:solidFill>
                <a:latin typeface="Gothic Uralic"/>
                <a:cs typeface="Gothic Uralic"/>
              </a:rPr>
              <a:t>following</a:t>
            </a:r>
            <a:endParaRPr sz="1800" dirty="0">
              <a:latin typeface="Gothic Uralic"/>
              <a:cs typeface="Gothic Uralic"/>
            </a:endParaRPr>
          </a:p>
          <a:p>
            <a:pPr marL="525780">
              <a:lnSpc>
                <a:spcPct val="100000"/>
              </a:lnSpc>
              <a:spcBef>
                <a:spcPts val="1030"/>
              </a:spcBef>
            </a:pPr>
            <a:r>
              <a:rPr sz="1800" i="1" dirty="0">
                <a:solidFill>
                  <a:srgbClr val="252525"/>
                </a:solidFill>
                <a:latin typeface="TeXGyreAdventor"/>
                <a:cs typeface="TeXGyreAdventor"/>
              </a:rPr>
              <a:t>instructions</a:t>
            </a:r>
            <a:r>
              <a:rPr sz="1800" i="1" spc="-35" dirty="0">
                <a:solidFill>
                  <a:srgbClr val="252525"/>
                </a:solidFill>
                <a:latin typeface="TeXGyreAdventor"/>
                <a:cs typeface="TeXGyreAdventor"/>
              </a:rPr>
              <a:t> </a:t>
            </a:r>
            <a:r>
              <a:rPr sz="1800" i="1" spc="-10" dirty="0">
                <a:solidFill>
                  <a:srgbClr val="252525"/>
                </a:solidFill>
                <a:latin typeface="TeXGyreAdventor"/>
                <a:cs typeface="TeXGyreAdventor"/>
              </a:rPr>
              <a:t>here…</a:t>
            </a:r>
            <a:endParaRPr sz="1800" dirty="0">
              <a:latin typeface="TeXGyreAdventor"/>
              <a:cs typeface="TeXGyreAdventor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sz="1800" b="1" spc="-5" dirty="0">
                <a:solidFill>
                  <a:srgbClr val="252525"/>
                </a:solidFill>
                <a:latin typeface="Gothic Uralic"/>
                <a:cs typeface="Gothic Uralic"/>
              </a:rPr>
              <a:t>otherwise, do </a:t>
            </a:r>
            <a:r>
              <a:rPr sz="1800" b="1" dirty="0">
                <a:solidFill>
                  <a:srgbClr val="252525"/>
                </a:solidFill>
                <a:latin typeface="Gothic Uralic"/>
                <a:cs typeface="Gothic Uralic"/>
              </a:rPr>
              <a:t>something</a:t>
            </a:r>
            <a:r>
              <a:rPr sz="1800" b="1" spc="-140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1800" b="1" spc="-5" dirty="0">
                <a:solidFill>
                  <a:srgbClr val="252525"/>
                </a:solidFill>
                <a:latin typeface="Gothic Uralic"/>
                <a:cs typeface="Gothic Uralic"/>
              </a:rPr>
              <a:t>else</a:t>
            </a:r>
            <a:endParaRPr sz="1800" dirty="0">
              <a:latin typeface="Gothic Uralic"/>
              <a:cs typeface="Gothic Uralic"/>
            </a:endParaRPr>
          </a:p>
          <a:p>
            <a:pPr marL="525780">
              <a:lnSpc>
                <a:spcPct val="100000"/>
              </a:lnSpc>
              <a:spcBef>
                <a:spcPts val="1030"/>
              </a:spcBef>
            </a:pPr>
            <a:r>
              <a:rPr sz="1800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other </a:t>
            </a:r>
            <a:r>
              <a:rPr sz="1800" i="1" dirty="0">
                <a:solidFill>
                  <a:srgbClr val="252525"/>
                </a:solidFill>
                <a:latin typeface="TeXGyreAdventor"/>
                <a:cs typeface="TeXGyreAdventor"/>
              </a:rPr>
              <a:t>instructions</a:t>
            </a:r>
            <a:r>
              <a:rPr sz="1800" i="1" spc="-70" dirty="0">
                <a:solidFill>
                  <a:srgbClr val="252525"/>
                </a:solidFill>
                <a:latin typeface="TeXGyreAdventor"/>
                <a:cs typeface="TeXGyreAdventor"/>
              </a:rPr>
              <a:t> </a:t>
            </a:r>
            <a:r>
              <a:rPr sz="1800" i="1" spc="-10" dirty="0">
                <a:solidFill>
                  <a:srgbClr val="252525"/>
                </a:solidFill>
                <a:latin typeface="TeXGyreAdventor"/>
                <a:cs typeface="TeXGyreAdventor"/>
              </a:rPr>
              <a:t>here…</a:t>
            </a:r>
            <a:endParaRPr sz="1800" dirty="0">
              <a:latin typeface="TeXGyreAdventor"/>
              <a:cs typeface="TeXGyreAdvento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15940" y="3889247"/>
            <a:ext cx="6358255" cy="2307590"/>
          </a:xfrm>
          <a:custGeom>
            <a:avLst/>
            <a:gdLst/>
            <a:ahLst/>
            <a:cxnLst/>
            <a:rect l="l" t="t" r="r" b="b"/>
            <a:pathLst>
              <a:path w="6358255" h="2307590">
                <a:moveTo>
                  <a:pt x="6358127" y="0"/>
                </a:moveTo>
                <a:lnTo>
                  <a:pt x="0" y="0"/>
                </a:lnTo>
                <a:lnTo>
                  <a:pt x="0" y="2307336"/>
                </a:lnTo>
                <a:lnTo>
                  <a:pt x="6358127" y="2307336"/>
                </a:lnTo>
                <a:lnTo>
                  <a:pt x="6358127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6152769" y="4169409"/>
            <a:ext cx="553212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urier New" panose="02070309020205020404"/>
                <a:cs typeface="Courier New" panose="02070309020205020404"/>
              </a:rPr>
              <a:t>if </a:t>
            </a:r>
            <a:r>
              <a:rPr sz="1800" dirty="0">
                <a:latin typeface="Courier New" panose="02070309020205020404"/>
                <a:cs typeface="Courier New" panose="02070309020205020404"/>
              </a:rPr>
              <a:t>(i </a:t>
            </a:r>
            <a:r>
              <a:rPr sz="1800" spc="-5" dirty="0">
                <a:latin typeface="Courier New" panose="02070309020205020404"/>
                <a:cs typeface="Courier New" panose="02070309020205020404"/>
              </a:rPr>
              <a:t>== </a:t>
            </a:r>
            <a:r>
              <a:rPr sz="1800" spc="-10" dirty="0">
                <a:latin typeface="Courier New" panose="02070309020205020404"/>
                <a:cs typeface="Courier New" panose="02070309020205020404"/>
              </a:rPr>
              <a:t>20)</a:t>
            </a:r>
            <a:r>
              <a:rPr sz="1800" spc="-5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800" dirty="0">
                <a:latin typeface="Courier New" panose="02070309020205020404"/>
                <a:cs typeface="Courier New" panose="02070309020205020404"/>
              </a:rPr>
              <a:t>{</a:t>
            </a:r>
            <a:endParaRPr sz="1800" dirty="0">
              <a:latin typeface="Courier New" panose="02070309020205020404"/>
              <a:cs typeface="Courier New" panose="02070309020205020404"/>
            </a:endParaRPr>
          </a:p>
          <a:p>
            <a:pPr marL="469900">
              <a:lnSpc>
                <a:spcPct val="100000"/>
              </a:lnSpc>
            </a:pPr>
            <a:r>
              <a:rPr sz="1800" spc="-10" dirty="0">
                <a:latin typeface="Courier New" panose="02070309020205020404"/>
                <a:cs typeface="Courier New" panose="02070309020205020404"/>
              </a:rPr>
              <a:t>printf("You entered</a:t>
            </a:r>
            <a:r>
              <a:rPr sz="18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10" dirty="0">
                <a:latin typeface="Courier New" panose="02070309020205020404"/>
                <a:cs typeface="Courier New" panose="02070309020205020404"/>
              </a:rPr>
              <a:t>20");</a:t>
            </a:r>
            <a:endParaRPr sz="1800" dirty="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ourier New" panose="02070309020205020404"/>
                <a:cs typeface="Courier New" panose="02070309020205020404"/>
              </a:rPr>
              <a:t>}</a:t>
            </a:r>
            <a:endParaRPr sz="1800" dirty="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Courier New" panose="02070309020205020404"/>
                <a:cs typeface="Courier New" panose="02070309020205020404"/>
              </a:rPr>
              <a:t>else</a:t>
            </a:r>
            <a:r>
              <a:rPr sz="1800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800" dirty="0">
                <a:latin typeface="Courier New" panose="02070309020205020404"/>
                <a:cs typeface="Courier New" panose="02070309020205020404"/>
              </a:rPr>
              <a:t>{</a:t>
            </a:r>
            <a:endParaRPr sz="1800" dirty="0">
              <a:latin typeface="Courier New" panose="02070309020205020404"/>
              <a:cs typeface="Courier New" panose="02070309020205020404"/>
            </a:endParaRPr>
          </a:p>
          <a:p>
            <a:pPr marL="469900">
              <a:lnSpc>
                <a:spcPct val="100000"/>
              </a:lnSpc>
            </a:pPr>
            <a:r>
              <a:rPr sz="1800" spc="-10" dirty="0">
                <a:latin typeface="Courier New" panose="02070309020205020404"/>
                <a:cs typeface="Courier New" panose="02070309020205020404"/>
              </a:rPr>
              <a:t>printf("You entered something</a:t>
            </a:r>
            <a:r>
              <a:rPr sz="1800" spc="-6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10" dirty="0">
                <a:latin typeface="Courier New" panose="02070309020205020404"/>
                <a:cs typeface="Courier New" panose="02070309020205020404"/>
              </a:rPr>
              <a:t>else");</a:t>
            </a:r>
            <a:endParaRPr sz="1800" dirty="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ourier New" panose="02070309020205020404"/>
                <a:cs typeface="Courier New" panose="02070309020205020404"/>
              </a:rPr>
              <a:t>}</a:t>
            </a:r>
            <a:endParaRPr sz="1800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95284" y="3088385"/>
            <a:ext cx="1938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"equals"</a:t>
            </a:r>
            <a:r>
              <a:rPr sz="1800" spc="-15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operator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893052" y="3465576"/>
            <a:ext cx="1417320" cy="1028700"/>
            <a:chOff x="6893052" y="3465576"/>
            <a:chExt cx="1417320" cy="1028700"/>
          </a:xfrm>
        </p:grpSpPr>
        <p:sp>
          <p:nvSpPr>
            <p:cNvPr id="15" name="object 15"/>
            <p:cNvSpPr/>
            <p:nvPr/>
          </p:nvSpPr>
          <p:spPr>
            <a:xfrm>
              <a:off x="6900672" y="4175760"/>
              <a:ext cx="414655" cy="311150"/>
            </a:xfrm>
            <a:custGeom>
              <a:avLst/>
              <a:gdLst/>
              <a:ahLst/>
              <a:cxnLst/>
              <a:rect l="l" t="t" r="r" b="b"/>
              <a:pathLst>
                <a:path w="414654" h="311150">
                  <a:moveTo>
                    <a:pt x="0" y="155447"/>
                  </a:moveTo>
                  <a:lnTo>
                    <a:pt x="7406" y="114123"/>
                  </a:lnTo>
                  <a:lnTo>
                    <a:pt x="28306" y="76990"/>
                  </a:lnTo>
                  <a:lnTo>
                    <a:pt x="60721" y="45529"/>
                  </a:lnTo>
                  <a:lnTo>
                    <a:pt x="102672" y="21223"/>
                  </a:lnTo>
                  <a:lnTo>
                    <a:pt x="152179" y="5552"/>
                  </a:lnTo>
                  <a:lnTo>
                    <a:pt x="207263" y="0"/>
                  </a:lnTo>
                  <a:lnTo>
                    <a:pt x="262348" y="5552"/>
                  </a:lnTo>
                  <a:lnTo>
                    <a:pt x="311855" y="21223"/>
                  </a:lnTo>
                  <a:lnTo>
                    <a:pt x="353806" y="45529"/>
                  </a:lnTo>
                  <a:lnTo>
                    <a:pt x="386221" y="76990"/>
                  </a:lnTo>
                  <a:lnTo>
                    <a:pt x="407121" y="114123"/>
                  </a:lnTo>
                  <a:lnTo>
                    <a:pt x="414527" y="155447"/>
                  </a:lnTo>
                  <a:lnTo>
                    <a:pt x="407121" y="196772"/>
                  </a:lnTo>
                  <a:lnTo>
                    <a:pt x="386221" y="233905"/>
                  </a:lnTo>
                  <a:lnTo>
                    <a:pt x="353806" y="265366"/>
                  </a:lnTo>
                  <a:lnTo>
                    <a:pt x="311855" y="289672"/>
                  </a:lnTo>
                  <a:lnTo>
                    <a:pt x="262348" y="305343"/>
                  </a:lnTo>
                  <a:lnTo>
                    <a:pt x="207263" y="310895"/>
                  </a:lnTo>
                  <a:lnTo>
                    <a:pt x="152179" y="305343"/>
                  </a:lnTo>
                  <a:lnTo>
                    <a:pt x="102672" y="289672"/>
                  </a:lnTo>
                  <a:lnTo>
                    <a:pt x="60721" y="265366"/>
                  </a:lnTo>
                  <a:lnTo>
                    <a:pt x="28306" y="233905"/>
                  </a:lnTo>
                  <a:lnTo>
                    <a:pt x="7406" y="196772"/>
                  </a:lnTo>
                  <a:lnTo>
                    <a:pt x="0" y="155447"/>
                  </a:lnTo>
                  <a:close/>
                </a:path>
              </a:pathLst>
            </a:custGeom>
            <a:ln w="1524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7107936" y="3470148"/>
              <a:ext cx="1197610" cy="706120"/>
            </a:xfrm>
            <a:custGeom>
              <a:avLst/>
              <a:gdLst/>
              <a:ahLst/>
              <a:cxnLst/>
              <a:rect l="l" t="t" r="r" b="b"/>
              <a:pathLst>
                <a:path w="1197609" h="706120">
                  <a:moveTo>
                    <a:pt x="1197483" y="0"/>
                  </a:moveTo>
                  <a:lnTo>
                    <a:pt x="0" y="706119"/>
                  </a:lnTo>
                </a:path>
              </a:pathLst>
            </a:custGeom>
            <a:ln w="914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4724400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8898" y="165354"/>
            <a:ext cx="40386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Making</a:t>
            </a:r>
            <a:r>
              <a:rPr spc="-45" dirty="0"/>
              <a:t> </a:t>
            </a:r>
            <a:r>
              <a:rPr spc="-5" dirty="0"/>
              <a:t>Choices</a:t>
            </a:r>
            <a:endParaRPr spc="-5" dirty="0"/>
          </a:p>
        </p:txBody>
      </p:sp>
      <p:grpSp>
        <p:nvGrpSpPr>
          <p:cNvPr id="7" name="object 7"/>
          <p:cNvGrpSpPr/>
          <p:nvPr/>
        </p:nvGrpSpPr>
        <p:grpSpPr>
          <a:xfrm>
            <a:off x="682751" y="1362455"/>
            <a:ext cx="10812780" cy="4819015"/>
            <a:chOff x="682751" y="1362455"/>
            <a:chExt cx="10812780" cy="4819015"/>
          </a:xfrm>
        </p:grpSpPr>
        <p:sp>
          <p:nvSpPr>
            <p:cNvPr id="8" name="object 8"/>
            <p:cNvSpPr/>
            <p:nvPr/>
          </p:nvSpPr>
          <p:spPr>
            <a:xfrm>
              <a:off x="682751" y="1362455"/>
              <a:ext cx="10812780" cy="40065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2665475" y="4856988"/>
              <a:ext cx="4669790" cy="1324610"/>
            </a:xfrm>
            <a:custGeom>
              <a:avLst/>
              <a:gdLst/>
              <a:ahLst/>
              <a:cxnLst/>
              <a:rect l="l" t="t" r="r" b="b"/>
              <a:pathLst>
                <a:path w="4669790" h="1324610">
                  <a:moveTo>
                    <a:pt x="4669535" y="0"/>
                  </a:moveTo>
                  <a:lnTo>
                    <a:pt x="0" y="0"/>
                  </a:lnTo>
                  <a:lnTo>
                    <a:pt x="0" y="1324356"/>
                  </a:lnTo>
                  <a:lnTo>
                    <a:pt x="4669535" y="1324356"/>
                  </a:lnTo>
                  <a:lnTo>
                    <a:pt x="466953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75791" y="1474724"/>
            <a:ext cx="10382885" cy="5073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1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Control </a:t>
            </a:r>
            <a:r>
              <a:rPr sz="2000" b="1" i="1" spc="-2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Structures: </a:t>
            </a:r>
            <a:r>
              <a:rPr sz="2000" b="1" i="1" spc="-2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 </a:t>
            </a:r>
            <a:r>
              <a:rPr sz="2000" b="1" i="1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Conditional</a:t>
            </a:r>
            <a:r>
              <a:rPr sz="2000" b="1" i="1" spc="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b="1" i="1" spc="-2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Statement</a:t>
            </a:r>
            <a:endParaRPr sz="20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450" dirty="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sz="1800" spc="34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	</a:t>
            </a:r>
            <a:r>
              <a:rPr sz="18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Conditional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statements,</a:t>
            </a:r>
            <a:r>
              <a:rPr sz="18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also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known</a:t>
            </a:r>
            <a:r>
              <a:rPr sz="18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as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if-statements,</a:t>
            </a:r>
            <a:r>
              <a:rPr sz="18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enable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our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program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make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choices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355600">
              <a:lnSpc>
                <a:spcPct val="100000"/>
              </a:lnSpc>
            </a:pPr>
            <a:r>
              <a:rPr sz="1800" spc="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based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on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8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evaluation</a:t>
            </a:r>
            <a:r>
              <a:rPr sz="18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b="1" i="1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Boolean</a:t>
            </a:r>
            <a:r>
              <a:rPr sz="1800" b="1" i="1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b="1" i="1" spc="-1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expression</a:t>
            </a:r>
            <a:r>
              <a:rPr sz="1800" spc="-1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.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  <a:tabLst>
                <a:tab pos="354965" algn="l"/>
              </a:tabLst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	</a:t>
            </a:r>
            <a:r>
              <a:rPr sz="1800" spc="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Boolean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expression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invokes</a:t>
            </a:r>
            <a:r>
              <a:rPr sz="18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operation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that</a:t>
            </a:r>
            <a:r>
              <a:rPr sz="18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delivers</a:t>
            </a:r>
            <a:r>
              <a:rPr sz="1800" spc="-1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either</a:t>
            </a:r>
            <a:r>
              <a:rPr sz="18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b="1" i="1" spc="-2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true</a:t>
            </a:r>
            <a:r>
              <a:rPr sz="1800" b="1" i="1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or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b="1" i="1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false</a:t>
            </a:r>
            <a:r>
              <a:rPr sz="1800" b="1" i="1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as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result.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  <a:tabLst>
                <a:tab pos="354965" algn="l"/>
              </a:tabLst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	</a:t>
            </a:r>
            <a:r>
              <a:rPr sz="18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b="1" i="1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bool </a:t>
            </a:r>
            <a:r>
              <a:rPr sz="1800" spc="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datatype</a:t>
            </a:r>
            <a:r>
              <a:rPr sz="1800" spc="-1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is</a:t>
            </a:r>
            <a:r>
              <a:rPr sz="1800" spc="-1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added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20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by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header</a:t>
            </a:r>
            <a:r>
              <a:rPr sz="18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stdbool.h</a:t>
            </a:r>
            <a:endParaRPr sz="1800" dirty="0">
              <a:latin typeface="TeXGyreAdventor"/>
              <a:cs typeface="TeXGyreAdventor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  <a:tabLst>
                <a:tab pos="354965" algn="l"/>
              </a:tabLst>
            </a:pPr>
            <a:r>
              <a:rPr sz="1800" spc="34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	</a:t>
            </a:r>
            <a:r>
              <a:rPr sz="18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However,</a:t>
            </a:r>
            <a:r>
              <a:rPr sz="18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it</a:t>
            </a:r>
            <a:r>
              <a:rPr sz="18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has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been</a:t>
            </a:r>
            <a:r>
              <a:rPr sz="18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common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18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use</a:t>
            </a:r>
            <a:r>
              <a:rPr sz="18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integers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(0</a:t>
            </a:r>
            <a:r>
              <a:rPr sz="1800" spc="-9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1)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</a:t>
            </a:r>
            <a:r>
              <a:rPr sz="18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lieu</a:t>
            </a:r>
            <a:r>
              <a:rPr sz="18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true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false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and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355600">
              <a:lnSpc>
                <a:spcPct val="100000"/>
              </a:lnSpc>
            </a:pPr>
            <a:r>
              <a:rPr sz="18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internally,</a:t>
            </a:r>
            <a:r>
              <a:rPr sz="18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even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i="1" spc="-5" dirty="0">
                <a:solidFill>
                  <a:srgbClr val="252525"/>
                </a:solidFill>
                <a:latin typeface="TeXGyreAdventor"/>
                <a:cs typeface="TeXGyreAdventor"/>
              </a:rPr>
              <a:t>bool</a:t>
            </a:r>
            <a:r>
              <a:rPr sz="1800" i="1" spc="5" dirty="0">
                <a:solidFill>
                  <a:srgbClr val="252525"/>
                </a:solidFill>
                <a:latin typeface="TeXGyreAdventor"/>
                <a:cs typeface="TeXGyreAdventor"/>
              </a:rPr>
              <a:t> </a:t>
            </a:r>
            <a:r>
              <a:rPr sz="1800" spc="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behaves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like</a:t>
            </a:r>
            <a:r>
              <a:rPr sz="1800" spc="-1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integer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</a:pPr>
            <a:endParaRPr sz="2200" dirty="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ts val="1945"/>
              </a:lnSpc>
              <a:spcBef>
                <a:spcPts val="1550"/>
              </a:spcBef>
            </a:pPr>
            <a:r>
              <a:rPr sz="1800" spc="-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Example: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1881505">
              <a:lnSpc>
                <a:spcPts val="1705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int money =</a:t>
            </a:r>
            <a:r>
              <a:rPr sz="1600" spc="1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20;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 dirty="0">
              <a:latin typeface="Courier New" panose="02070309020205020404"/>
              <a:cs typeface="Courier New" panose="02070309020205020404"/>
            </a:endParaRPr>
          </a:p>
          <a:p>
            <a:pPr marL="1881505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bool b = (money &gt;</a:t>
            </a:r>
            <a:r>
              <a:rPr sz="1600" spc="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20);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endParaRPr sz="1800" dirty="0">
              <a:latin typeface="Courier New" panose="02070309020205020404"/>
              <a:cs typeface="Courier New" panose="02070309020205020404"/>
            </a:endParaRPr>
          </a:p>
          <a:p>
            <a:pPr marL="3374390">
              <a:lnSpc>
                <a:spcPct val="100000"/>
              </a:lnSpc>
              <a:spcBef>
                <a:spcPts val="1145"/>
              </a:spcBef>
            </a:pPr>
            <a:r>
              <a:rPr sz="1800" spc="-6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"greater </a:t>
            </a:r>
            <a:r>
              <a:rPr sz="1800" spc="-7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than"</a:t>
            </a:r>
            <a:r>
              <a:rPr sz="1800" spc="-14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operator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604003" y="5588508"/>
            <a:ext cx="361315" cy="658495"/>
            <a:chOff x="4604003" y="5588508"/>
            <a:chExt cx="361315" cy="658495"/>
          </a:xfrm>
        </p:grpSpPr>
        <p:sp>
          <p:nvSpPr>
            <p:cNvPr id="12" name="object 12"/>
            <p:cNvSpPr/>
            <p:nvPr/>
          </p:nvSpPr>
          <p:spPr>
            <a:xfrm>
              <a:off x="4611623" y="5596128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31"/>
                  </a:lnTo>
                  <a:lnTo>
                    <a:pt x="29394" y="62396"/>
                  </a:lnTo>
                  <a:lnTo>
                    <a:pt x="62380" y="29405"/>
                  </a:lnTo>
                  <a:lnTo>
                    <a:pt x="104217" y="7769"/>
                  </a:lnTo>
                  <a:lnTo>
                    <a:pt x="152400" y="0"/>
                  </a:lnTo>
                  <a:lnTo>
                    <a:pt x="200582" y="7769"/>
                  </a:lnTo>
                  <a:lnTo>
                    <a:pt x="242419" y="29405"/>
                  </a:lnTo>
                  <a:lnTo>
                    <a:pt x="275405" y="62396"/>
                  </a:lnTo>
                  <a:lnTo>
                    <a:pt x="297033" y="104231"/>
                  </a:lnTo>
                  <a:lnTo>
                    <a:pt x="304800" y="152400"/>
                  </a:lnTo>
                  <a:lnTo>
                    <a:pt x="297033" y="200568"/>
                  </a:lnTo>
                  <a:lnTo>
                    <a:pt x="275405" y="242403"/>
                  </a:lnTo>
                  <a:lnTo>
                    <a:pt x="242419" y="275394"/>
                  </a:lnTo>
                  <a:lnTo>
                    <a:pt x="200582" y="297030"/>
                  </a:lnTo>
                  <a:lnTo>
                    <a:pt x="152400" y="304800"/>
                  </a:lnTo>
                  <a:lnTo>
                    <a:pt x="104217" y="297030"/>
                  </a:lnTo>
                  <a:lnTo>
                    <a:pt x="62380" y="275394"/>
                  </a:lnTo>
                  <a:lnTo>
                    <a:pt x="29394" y="242403"/>
                  </a:lnTo>
                  <a:lnTo>
                    <a:pt x="7766" y="200568"/>
                  </a:lnTo>
                  <a:lnTo>
                    <a:pt x="0" y="152400"/>
                  </a:lnTo>
                  <a:close/>
                </a:path>
              </a:pathLst>
            </a:custGeom>
            <a:ln w="1524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4764023" y="5900928"/>
              <a:ext cx="196850" cy="341630"/>
            </a:xfrm>
            <a:custGeom>
              <a:avLst/>
              <a:gdLst/>
              <a:ahLst/>
              <a:cxnLst/>
              <a:rect l="l" t="t" r="r" b="b"/>
              <a:pathLst>
                <a:path w="196850" h="341629">
                  <a:moveTo>
                    <a:pt x="0" y="0"/>
                  </a:moveTo>
                  <a:lnTo>
                    <a:pt x="196341" y="341414"/>
                  </a:lnTo>
                </a:path>
              </a:pathLst>
            </a:custGeom>
            <a:ln w="914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6920483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9000" y="165100"/>
            <a:ext cx="9874250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Preview: </a:t>
            </a:r>
            <a:r>
              <a:rPr spc="-5" dirty="0"/>
              <a:t>Making</a:t>
            </a:r>
            <a:r>
              <a:rPr spc="25" dirty="0"/>
              <a:t> </a:t>
            </a:r>
            <a:r>
              <a:rPr spc="-5" dirty="0"/>
              <a:t>Choices</a:t>
            </a:r>
            <a:endParaRPr spc="-5" dirty="0"/>
          </a:p>
        </p:txBody>
      </p:sp>
      <p:sp>
        <p:nvSpPr>
          <p:cNvPr id="7" name="object 7"/>
          <p:cNvSpPr/>
          <p:nvPr/>
        </p:nvSpPr>
        <p:spPr>
          <a:xfrm>
            <a:off x="682751" y="1362455"/>
            <a:ext cx="5929884" cy="14676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75791" y="1474724"/>
            <a:ext cx="5549900" cy="11779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1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Control </a:t>
            </a:r>
            <a:r>
              <a:rPr sz="2000" b="1" i="1" spc="-2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Structures: </a:t>
            </a:r>
            <a:r>
              <a:rPr sz="2000" b="1" i="1" spc="-2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 </a:t>
            </a:r>
            <a:r>
              <a:rPr sz="2000" b="1" i="1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Conditional</a:t>
            </a:r>
            <a:r>
              <a:rPr sz="2000" b="1" i="1" spc="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b="1" i="1" spc="-2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Statement</a:t>
            </a:r>
            <a:endParaRPr sz="20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</a:pPr>
            <a:endParaRPr sz="2400" dirty="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590"/>
              </a:spcBef>
              <a:tabLst>
                <a:tab pos="354965" algn="l"/>
              </a:tabLst>
            </a:pPr>
            <a:r>
              <a:rPr sz="1800" spc="34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	</a:t>
            </a:r>
            <a:r>
              <a:rPr sz="1800" spc="-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Simple</a:t>
            </a:r>
            <a:r>
              <a:rPr sz="1800" spc="-1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If-statement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52244" y="3165348"/>
            <a:ext cx="8209915" cy="1847214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800" dirty="0">
              <a:latin typeface="Times New Roman" panose="02020603050405020304"/>
              <a:cs typeface="Times New Roman" panose="02020603050405020304"/>
            </a:endParaRPr>
          </a:p>
          <a:p>
            <a:pPr marL="90805">
              <a:lnSpc>
                <a:spcPct val="100000"/>
              </a:lnSpc>
            </a:pPr>
            <a:r>
              <a:rPr sz="1600" b="1" spc="-5" dirty="0">
                <a:latin typeface="Courier New" panose="02070309020205020404"/>
                <a:cs typeface="Courier New" panose="02070309020205020404"/>
              </a:rPr>
              <a:t>if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(</a:t>
            </a:r>
            <a:r>
              <a:rPr sz="1600" b="1" i="1" spc="-5" dirty="0">
                <a:latin typeface="Courier New" panose="02070309020205020404"/>
                <a:cs typeface="Courier New" panose="02070309020205020404"/>
              </a:rPr>
              <a:t>Boolean expression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that returns </a:t>
            </a:r>
            <a:r>
              <a:rPr sz="1600" b="1" i="1" spc="-5" dirty="0">
                <a:latin typeface="Courier New" panose="02070309020205020404"/>
                <a:cs typeface="Courier New" panose="02070309020205020404"/>
              </a:rPr>
              <a:t>true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or</a:t>
            </a:r>
            <a:r>
              <a:rPr sz="1600" spc="7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i="1" spc="-5" dirty="0">
                <a:latin typeface="Courier New" panose="02070309020205020404"/>
                <a:cs typeface="Courier New" panose="02070309020205020404"/>
              </a:rPr>
              <a:t>false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)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90805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{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1005840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instructions that will </a:t>
            </a:r>
            <a:r>
              <a:rPr sz="1600" spc="5" dirty="0">
                <a:latin typeface="Courier New" panose="02070309020205020404"/>
                <a:cs typeface="Courier New" panose="02070309020205020404"/>
              </a:rPr>
              <a:t>be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executed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1005840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if </a:t>
            </a:r>
            <a:r>
              <a:rPr sz="1600" b="1" i="1" spc="-5" dirty="0">
                <a:latin typeface="Courier New" panose="02070309020205020404"/>
                <a:cs typeface="Courier New" panose="02070309020205020404"/>
              </a:rPr>
              <a:t>Boolean expression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returns</a:t>
            </a:r>
            <a:r>
              <a:rPr sz="1600" spc="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i="1" dirty="0">
                <a:latin typeface="Courier New" panose="02070309020205020404"/>
                <a:cs typeface="Courier New" panose="02070309020205020404"/>
              </a:rPr>
              <a:t>true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;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90805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}</a:t>
            </a:r>
            <a:endParaRPr sz="1600" dirty="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6920483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9000" y="165100"/>
            <a:ext cx="7677785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Preview: </a:t>
            </a:r>
            <a:r>
              <a:rPr spc="-5" dirty="0"/>
              <a:t>Making</a:t>
            </a:r>
            <a:r>
              <a:rPr spc="20" dirty="0"/>
              <a:t> </a:t>
            </a:r>
            <a:r>
              <a:rPr spc="-5" dirty="0"/>
              <a:t>Choices</a:t>
            </a:r>
            <a:endParaRPr spc="-5" dirty="0"/>
          </a:p>
        </p:txBody>
      </p:sp>
      <p:sp>
        <p:nvSpPr>
          <p:cNvPr id="7" name="object 7"/>
          <p:cNvSpPr/>
          <p:nvPr/>
        </p:nvSpPr>
        <p:spPr>
          <a:xfrm>
            <a:off x="682751" y="1362455"/>
            <a:ext cx="5929884" cy="14676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75791" y="1474724"/>
            <a:ext cx="55499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1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Control </a:t>
            </a:r>
            <a:r>
              <a:rPr sz="2000" b="1" i="1" spc="-2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Structures: </a:t>
            </a:r>
            <a:r>
              <a:rPr sz="2000" b="1" i="1" spc="-2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 </a:t>
            </a:r>
            <a:r>
              <a:rPr sz="2000" b="1" i="1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Conditional</a:t>
            </a:r>
            <a:r>
              <a:rPr sz="2000" b="1" i="1" spc="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b="1" i="1" spc="-2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Statement</a:t>
            </a:r>
            <a:endParaRPr sz="20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5791" y="2352243"/>
            <a:ext cx="24841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800" spc="34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	</a:t>
            </a:r>
            <a:r>
              <a:rPr sz="1800" spc="-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Simple</a:t>
            </a:r>
            <a:r>
              <a:rPr sz="1800" spc="-1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If-statement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952244" y="3165348"/>
            <a:ext cx="8209915" cy="1569720"/>
          </a:xfrm>
          <a:custGeom>
            <a:avLst/>
            <a:gdLst/>
            <a:ahLst/>
            <a:cxnLst/>
            <a:rect l="l" t="t" r="r" b="b"/>
            <a:pathLst>
              <a:path w="8209915" h="1569720">
                <a:moveTo>
                  <a:pt x="8209788" y="0"/>
                </a:moveTo>
                <a:lnTo>
                  <a:pt x="0" y="0"/>
                </a:lnTo>
                <a:lnTo>
                  <a:pt x="0" y="1569720"/>
                </a:lnTo>
                <a:lnTo>
                  <a:pt x="8209788" y="1569720"/>
                </a:lnTo>
                <a:lnTo>
                  <a:pt x="820978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2030983" y="3420617"/>
            <a:ext cx="448056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Courier New" panose="02070309020205020404"/>
                <a:cs typeface="Courier New" panose="02070309020205020404"/>
              </a:rPr>
              <a:t>if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(</a:t>
            </a:r>
            <a:r>
              <a:rPr sz="1600" b="1" i="1" spc="-5" dirty="0">
                <a:latin typeface="Courier New" panose="02070309020205020404"/>
                <a:cs typeface="Courier New" panose="02070309020205020404"/>
              </a:rPr>
              <a:t>money 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&lt;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12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)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{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927100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printf("Insufficient</a:t>
            </a:r>
            <a:r>
              <a:rPr sz="1600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funds");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}</a:t>
            </a:r>
            <a:endParaRPr sz="1600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85894" y="2461640"/>
            <a:ext cx="21520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6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"less </a:t>
            </a:r>
            <a:r>
              <a:rPr sz="1800" spc="-7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than"</a:t>
            </a:r>
            <a:r>
              <a:rPr sz="1800" spc="-145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0" dirty="0">
                <a:solidFill>
                  <a:srgbClr val="C00000"/>
                </a:solidFill>
                <a:latin typeface="Verdana" panose="020B0604030504040204"/>
                <a:cs typeface="Verdana" panose="020B0604030504040204"/>
              </a:rPr>
              <a:t>operator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067811" y="2808732"/>
            <a:ext cx="2061845" cy="905510"/>
            <a:chOff x="3067811" y="2808732"/>
            <a:chExt cx="2061845" cy="905510"/>
          </a:xfrm>
        </p:grpSpPr>
        <p:sp>
          <p:nvSpPr>
            <p:cNvPr id="14" name="object 14"/>
            <p:cNvSpPr/>
            <p:nvPr/>
          </p:nvSpPr>
          <p:spPr>
            <a:xfrm>
              <a:off x="3075431" y="3401568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1524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336035" y="2813304"/>
              <a:ext cx="1788795" cy="633095"/>
            </a:xfrm>
            <a:custGeom>
              <a:avLst/>
              <a:gdLst/>
              <a:ahLst/>
              <a:cxnLst/>
              <a:rect l="l" t="t" r="r" b="b"/>
              <a:pathLst>
                <a:path w="1788795" h="633095">
                  <a:moveTo>
                    <a:pt x="1788794" y="0"/>
                  </a:moveTo>
                  <a:lnTo>
                    <a:pt x="0" y="633095"/>
                  </a:lnTo>
                </a:path>
              </a:pathLst>
            </a:custGeom>
            <a:ln w="914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6920483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9000" y="165100"/>
            <a:ext cx="8606155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Preview: </a:t>
            </a:r>
            <a:r>
              <a:rPr spc="-5" dirty="0"/>
              <a:t>Making</a:t>
            </a:r>
            <a:r>
              <a:rPr spc="20" dirty="0"/>
              <a:t> </a:t>
            </a:r>
            <a:r>
              <a:rPr spc="-5" dirty="0"/>
              <a:t>Choices</a:t>
            </a:r>
            <a:endParaRPr spc="-5" dirty="0"/>
          </a:p>
        </p:txBody>
      </p:sp>
      <p:sp>
        <p:nvSpPr>
          <p:cNvPr id="7" name="object 7"/>
          <p:cNvSpPr/>
          <p:nvPr/>
        </p:nvSpPr>
        <p:spPr>
          <a:xfrm>
            <a:off x="682751" y="1362455"/>
            <a:ext cx="5929884" cy="14676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75791" y="1474724"/>
            <a:ext cx="5549900" cy="11779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1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Control </a:t>
            </a:r>
            <a:r>
              <a:rPr sz="2000" b="1" i="1" spc="-2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Structures: </a:t>
            </a:r>
            <a:r>
              <a:rPr sz="2000" b="1" i="1" spc="-2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 </a:t>
            </a:r>
            <a:r>
              <a:rPr sz="2000" b="1" i="1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Conditional</a:t>
            </a:r>
            <a:r>
              <a:rPr sz="2000" b="1" i="1" spc="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b="1" i="1" spc="-2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Statement</a:t>
            </a:r>
            <a:endParaRPr sz="20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</a:pPr>
            <a:endParaRPr sz="2400" dirty="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590"/>
              </a:spcBef>
              <a:tabLst>
                <a:tab pos="354965" algn="l"/>
              </a:tabLst>
            </a:pPr>
            <a:r>
              <a:rPr sz="1800" spc="34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	</a:t>
            </a:r>
            <a:r>
              <a:rPr sz="1800" spc="-2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If </a:t>
            </a:r>
            <a:r>
              <a:rPr sz="1800" spc="-2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–</a:t>
            </a:r>
            <a:r>
              <a:rPr sz="1800" spc="-9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Else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52244" y="3165348"/>
            <a:ext cx="8209915" cy="310896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800" dirty="0">
              <a:latin typeface="Times New Roman" panose="02020603050405020304"/>
              <a:cs typeface="Times New Roman" panose="02020603050405020304"/>
            </a:endParaRPr>
          </a:p>
          <a:p>
            <a:pPr marL="90805">
              <a:lnSpc>
                <a:spcPct val="100000"/>
              </a:lnSpc>
            </a:pPr>
            <a:r>
              <a:rPr sz="1600" b="1" spc="-5" dirty="0">
                <a:latin typeface="Courier New" panose="02070309020205020404"/>
                <a:cs typeface="Courier New" panose="02070309020205020404"/>
              </a:rPr>
              <a:t>if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(</a:t>
            </a:r>
            <a:r>
              <a:rPr sz="1600" b="1" i="1" spc="-5" dirty="0">
                <a:latin typeface="Courier New" panose="02070309020205020404"/>
                <a:cs typeface="Courier New" panose="02070309020205020404"/>
              </a:rPr>
              <a:t>Boolean expression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that returns </a:t>
            </a:r>
            <a:r>
              <a:rPr sz="1600" b="1" i="1" spc="-5" dirty="0">
                <a:latin typeface="Courier New" panose="02070309020205020404"/>
                <a:cs typeface="Courier New" panose="02070309020205020404"/>
              </a:rPr>
              <a:t>true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or</a:t>
            </a:r>
            <a:r>
              <a:rPr sz="1600" spc="7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i="1" spc="-5" dirty="0">
                <a:latin typeface="Courier New" panose="02070309020205020404"/>
                <a:cs typeface="Courier New" panose="02070309020205020404"/>
              </a:rPr>
              <a:t>false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)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90805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{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1005840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instructions that will </a:t>
            </a:r>
            <a:r>
              <a:rPr sz="1600" spc="5" dirty="0">
                <a:latin typeface="Courier New" panose="02070309020205020404"/>
                <a:cs typeface="Courier New" panose="02070309020205020404"/>
              </a:rPr>
              <a:t>be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executed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1005840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if </a:t>
            </a:r>
            <a:r>
              <a:rPr sz="1600" b="1" i="1" spc="-5" dirty="0">
                <a:latin typeface="Courier New" panose="02070309020205020404"/>
                <a:cs typeface="Courier New" panose="02070309020205020404"/>
              </a:rPr>
              <a:t>Boolean expression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returns</a:t>
            </a:r>
            <a:r>
              <a:rPr sz="1600" spc="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i="1" dirty="0">
                <a:latin typeface="Courier New" panose="02070309020205020404"/>
                <a:cs typeface="Courier New" panose="02070309020205020404"/>
              </a:rPr>
              <a:t>true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;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90805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}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90805">
              <a:lnSpc>
                <a:spcPct val="100000"/>
              </a:lnSpc>
            </a:pPr>
            <a:r>
              <a:rPr sz="1600" b="1" spc="-5" dirty="0">
                <a:latin typeface="Courier New" panose="02070309020205020404"/>
                <a:cs typeface="Courier New" panose="02070309020205020404"/>
              </a:rPr>
              <a:t>else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90805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{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1005840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instructions that will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be</a:t>
            </a:r>
            <a:r>
              <a:rPr sz="1600" spc="1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executed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1005840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if </a:t>
            </a:r>
            <a:r>
              <a:rPr sz="1600" b="1" i="1" spc="-5" dirty="0">
                <a:latin typeface="Courier New" panose="02070309020205020404"/>
                <a:cs typeface="Courier New" panose="02070309020205020404"/>
              </a:rPr>
              <a:t>Boolean expression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did 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not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return</a:t>
            </a:r>
            <a:r>
              <a:rPr sz="1600" spc="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i="1" spc="-5" dirty="0">
                <a:latin typeface="Courier New" panose="02070309020205020404"/>
                <a:cs typeface="Courier New" panose="02070309020205020404"/>
              </a:rPr>
              <a:t>true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;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650" dirty="0">
              <a:latin typeface="Courier New" panose="02070309020205020404"/>
              <a:cs typeface="Courier New" panose="02070309020205020404"/>
            </a:endParaRPr>
          </a:p>
          <a:p>
            <a:pPr marL="90805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}</a:t>
            </a:r>
            <a:endParaRPr sz="1600" dirty="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2822448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9000" y="165100"/>
            <a:ext cx="2628900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Software</a:t>
            </a:r>
            <a:endParaRPr spc="-10" dirty="0"/>
          </a:p>
        </p:txBody>
      </p:sp>
      <p:sp>
        <p:nvSpPr>
          <p:cNvPr id="8" name="object 8"/>
          <p:cNvSpPr txBox="1"/>
          <p:nvPr/>
        </p:nvSpPr>
        <p:spPr>
          <a:xfrm>
            <a:off x="914400" y="1981200"/>
            <a:ext cx="6433185" cy="1348105"/>
          </a:xfrm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2000" spc="38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</a:t>
            </a:r>
            <a:r>
              <a:rPr sz="2000" spc="35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dirty="0">
                <a:solidFill>
                  <a:srgbClr val="252525"/>
                </a:solidFill>
                <a:latin typeface="Gothic Uralic"/>
                <a:cs typeface="Gothic Uralic"/>
              </a:rPr>
              <a:t>DevC++</a:t>
            </a:r>
            <a:endParaRPr sz="2000" dirty="0">
              <a:latin typeface="Gothic Uralic"/>
              <a:cs typeface="Gothic Uralic"/>
            </a:endParaRPr>
          </a:p>
          <a:p>
            <a:pPr marL="469900">
              <a:lnSpc>
                <a:spcPct val="100000"/>
              </a:lnSpc>
              <a:spcBef>
                <a:spcPts val="1070"/>
              </a:spcBef>
            </a:pPr>
            <a:r>
              <a:rPr sz="20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Free</a:t>
            </a:r>
            <a:r>
              <a:rPr sz="2000" spc="-1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2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IDE</a:t>
            </a:r>
            <a:r>
              <a:rPr sz="2000" spc="-1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for</a:t>
            </a:r>
            <a:r>
              <a:rPr sz="20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Windows</a:t>
            </a:r>
            <a:r>
              <a:rPr sz="2000" spc="-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2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–</a:t>
            </a:r>
            <a:r>
              <a:rPr sz="2000" spc="-1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installed</a:t>
            </a:r>
            <a:r>
              <a:rPr sz="2000" spc="-19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on</a:t>
            </a:r>
            <a:r>
              <a:rPr sz="20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lab</a:t>
            </a:r>
            <a:r>
              <a:rPr sz="2000" spc="-16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machines</a:t>
            </a:r>
            <a:endParaRPr sz="2000" dirty="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080"/>
              </a:spcBef>
            </a:pPr>
            <a:r>
              <a:rPr sz="2000" i="1" u="heavy" spc="-5" dirty="0">
                <a:solidFill>
                  <a:srgbClr val="9353C3"/>
                </a:solidFill>
                <a:uFill>
                  <a:solidFill>
                    <a:srgbClr val="9353C3"/>
                  </a:solidFill>
                </a:uFill>
                <a:latin typeface="TeXGyreAdventor"/>
                <a:cs typeface="TeXGyreAdventor"/>
                <a:hlinkClick r:id="rId3"/>
              </a:rPr>
              <a:t>http://orwelldevcpp.blogspot.com/</a:t>
            </a:r>
            <a:endParaRPr sz="2000" dirty="0">
              <a:latin typeface="TeXGyreAdventor"/>
              <a:cs typeface="TeXGyreAdventor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6920483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8898" y="165354"/>
            <a:ext cx="62337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Preview: </a:t>
            </a:r>
            <a:r>
              <a:rPr spc="-5" dirty="0"/>
              <a:t>Making</a:t>
            </a:r>
            <a:r>
              <a:rPr spc="20" dirty="0"/>
              <a:t> </a:t>
            </a:r>
            <a:r>
              <a:rPr spc="-5" dirty="0"/>
              <a:t>Choices</a:t>
            </a:r>
            <a:endParaRPr spc="-5" dirty="0"/>
          </a:p>
        </p:txBody>
      </p:sp>
      <p:sp>
        <p:nvSpPr>
          <p:cNvPr id="7" name="object 7"/>
          <p:cNvSpPr/>
          <p:nvPr/>
        </p:nvSpPr>
        <p:spPr>
          <a:xfrm>
            <a:off x="682751" y="1362455"/>
            <a:ext cx="5929884" cy="14676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75791" y="1474724"/>
            <a:ext cx="5549900" cy="11779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1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Control </a:t>
            </a:r>
            <a:r>
              <a:rPr sz="2000" b="1" i="1" spc="-2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Structures: </a:t>
            </a:r>
            <a:r>
              <a:rPr sz="2000" b="1" i="1" spc="-2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 </a:t>
            </a:r>
            <a:r>
              <a:rPr sz="2000" b="1" i="1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Conditional</a:t>
            </a:r>
            <a:r>
              <a:rPr sz="2000" b="1" i="1" spc="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b="1" i="1" spc="-2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Statement</a:t>
            </a:r>
            <a:endParaRPr sz="20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</a:pPr>
            <a:endParaRPr sz="2400" dirty="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590"/>
              </a:spcBef>
              <a:tabLst>
                <a:tab pos="354965" algn="l"/>
              </a:tabLst>
            </a:pPr>
            <a:r>
              <a:rPr sz="1800" spc="34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	</a:t>
            </a:r>
            <a:r>
              <a:rPr sz="1800" spc="-2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If </a:t>
            </a:r>
            <a:r>
              <a:rPr sz="1800" spc="-2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–</a:t>
            </a:r>
            <a:r>
              <a:rPr sz="1800" spc="-9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Else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52244" y="3165348"/>
            <a:ext cx="8209915" cy="261683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800" dirty="0">
              <a:latin typeface="Times New Roman" panose="02020603050405020304"/>
              <a:cs typeface="Times New Roman" panose="02020603050405020304"/>
            </a:endParaRPr>
          </a:p>
          <a:p>
            <a:pPr marL="90805">
              <a:lnSpc>
                <a:spcPct val="100000"/>
              </a:lnSpc>
            </a:pPr>
            <a:r>
              <a:rPr sz="1600" b="1" spc="-5" dirty="0">
                <a:latin typeface="Courier New" panose="02070309020205020404"/>
                <a:cs typeface="Courier New" panose="02070309020205020404"/>
              </a:rPr>
              <a:t>if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(</a:t>
            </a:r>
            <a:r>
              <a:rPr sz="1600" b="1" i="1" spc="-5" dirty="0">
                <a:latin typeface="Courier New" panose="02070309020205020404"/>
                <a:cs typeface="Courier New" panose="02070309020205020404"/>
              </a:rPr>
              <a:t>money 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&lt;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 12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)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90805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{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1127760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printf("Insufficient</a:t>
            </a:r>
            <a:r>
              <a:rPr sz="1600" spc="-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funds");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90805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}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90805">
              <a:lnSpc>
                <a:spcPct val="100000"/>
              </a:lnSpc>
            </a:pPr>
            <a:r>
              <a:rPr sz="1600" b="1" spc="-5" dirty="0">
                <a:latin typeface="Courier New" panose="02070309020205020404"/>
                <a:cs typeface="Courier New" panose="02070309020205020404"/>
              </a:rPr>
              <a:t>else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90805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{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1127760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printf("Thank you!");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90805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}</a:t>
            </a:r>
            <a:endParaRPr sz="1600" dirty="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6920483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8898" y="165354"/>
            <a:ext cx="62337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Preview: </a:t>
            </a:r>
            <a:r>
              <a:rPr spc="-5" dirty="0"/>
              <a:t>Making</a:t>
            </a:r>
            <a:r>
              <a:rPr spc="20" dirty="0"/>
              <a:t> </a:t>
            </a:r>
            <a:r>
              <a:rPr spc="-5" dirty="0"/>
              <a:t>Choices</a:t>
            </a:r>
            <a:endParaRPr spc="-5" dirty="0"/>
          </a:p>
        </p:txBody>
      </p:sp>
      <p:sp>
        <p:nvSpPr>
          <p:cNvPr id="7" name="object 7"/>
          <p:cNvSpPr/>
          <p:nvPr/>
        </p:nvSpPr>
        <p:spPr>
          <a:xfrm>
            <a:off x="682751" y="1362455"/>
            <a:ext cx="5929884" cy="14676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75791" y="1474724"/>
            <a:ext cx="5549900" cy="11779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1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Control </a:t>
            </a:r>
            <a:r>
              <a:rPr sz="2000" b="1" i="1" spc="-2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Structures: </a:t>
            </a:r>
            <a:r>
              <a:rPr sz="2000" b="1" i="1" spc="-2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 </a:t>
            </a:r>
            <a:r>
              <a:rPr sz="2000" b="1" i="1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Conditional</a:t>
            </a:r>
            <a:r>
              <a:rPr sz="2000" b="1" i="1" spc="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b="1" i="1" spc="-2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Statement</a:t>
            </a:r>
            <a:endParaRPr sz="20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</a:pPr>
            <a:endParaRPr sz="2400" dirty="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590"/>
              </a:spcBef>
              <a:tabLst>
                <a:tab pos="354965" algn="l"/>
              </a:tabLst>
            </a:pPr>
            <a:r>
              <a:rPr sz="1800" spc="34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	</a:t>
            </a:r>
            <a:r>
              <a:rPr sz="1800" spc="-2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If </a:t>
            </a:r>
            <a:r>
              <a:rPr sz="1800" spc="-2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– 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Else </a:t>
            </a:r>
            <a:r>
              <a:rPr sz="1800" spc="-2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If </a:t>
            </a:r>
            <a:r>
              <a:rPr sz="1800" spc="-2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–</a:t>
            </a:r>
            <a:r>
              <a:rPr sz="1800" spc="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Else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52244" y="3165348"/>
            <a:ext cx="8209915" cy="3293745"/>
          </a:xfrm>
          <a:custGeom>
            <a:avLst/>
            <a:gdLst/>
            <a:ahLst/>
            <a:cxnLst/>
            <a:rect l="l" t="t" r="r" b="b"/>
            <a:pathLst>
              <a:path w="8209915" h="3293745">
                <a:moveTo>
                  <a:pt x="8209788" y="0"/>
                </a:moveTo>
                <a:lnTo>
                  <a:pt x="0" y="0"/>
                </a:lnTo>
                <a:lnTo>
                  <a:pt x="0" y="3293364"/>
                </a:lnTo>
                <a:lnTo>
                  <a:pt x="8209788" y="3293364"/>
                </a:lnTo>
                <a:lnTo>
                  <a:pt x="820978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2030983" y="3420617"/>
            <a:ext cx="8024495" cy="2951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7100" marR="1772920" indent="-915035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Courier New" panose="02070309020205020404"/>
                <a:cs typeface="Courier New" panose="02070309020205020404"/>
              </a:rPr>
              <a:t>if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(</a:t>
            </a:r>
            <a:r>
              <a:rPr sz="1600" b="1" i="1" spc="-5" dirty="0">
                <a:latin typeface="Courier New" panose="02070309020205020404"/>
                <a:cs typeface="Courier New" panose="02070309020205020404"/>
              </a:rPr>
              <a:t>Boolean expression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that returns </a:t>
            </a:r>
            <a:r>
              <a:rPr sz="1600" b="1" i="1" spc="-5" dirty="0">
                <a:latin typeface="Courier New" panose="02070309020205020404"/>
                <a:cs typeface="Courier New" panose="02070309020205020404"/>
              </a:rPr>
              <a:t>true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or </a:t>
            </a:r>
            <a:r>
              <a:rPr sz="1600" b="1" i="1" spc="-5" dirty="0">
                <a:latin typeface="Courier New" panose="02070309020205020404"/>
                <a:cs typeface="Courier New" panose="02070309020205020404"/>
              </a:rPr>
              <a:t>false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) {  instructions that will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be</a:t>
            </a:r>
            <a:r>
              <a:rPr sz="1600" spc="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executed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927100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if </a:t>
            </a:r>
            <a:r>
              <a:rPr sz="1600" b="1" i="1" spc="-5" dirty="0">
                <a:latin typeface="Courier New" panose="02070309020205020404"/>
                <a:cs typeface="Courier New" panose="02070309020205020404"/>
              </a:rPr>
              <a:t>Boolean expression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returns</a:t>
            </a:r>
            <a:r>
              <a:rPr sz="1600" spc="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i="1" spc="-5" dirty="0">
                <a:latin typeface="Courier New" panose="02070309020205020404"/>
                <a:cs typeface="Courier New" panose="02070309020205020404"/>
              </a:rPr>
              <a:t>true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;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}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927100" marR="184150" indent="-915035">
              <a:lnSpc>
                <a:spcPct val="100000"/>
              </a:lnSpc>
            </a:pPr>
            <a:r>
              <a:rPr sz="1600" b="1" spc="-5" dirty="0">
                <a:latin typeface="Courier New" panose="02070309020205020404"/>
                <a:cs typeface="Courier New" panose="02070309020205020404"/>
              </a:rPr>
              <a:t>else if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(</a:t>
            </a:r>
            <a:r>
              <a:rPr sz="1600" b="1" i="1" spc="-5" dirty="0">
                <a:latin typeface="Courier New" panose="02070309020205020404"/>
                <a:cs typeface="Courier New" panose="02070309020205020404"/>
              </a:rPr>
              <a:t>Another Boolean expression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that returns </a:t>
            </a:r>
            <a:r>
              <a:rPr sz="1600" b="1" i="1" spc="-5" dirty="0">
                <a:latin typeface="Courier New" panose="02070309020205020404"/>
                <a:cs typeface="Courier New" panose="02070309020205020404"/>
              </a:rPr>
              <a:t>true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or </a:t>
            </a:r>
            <a:r>
              <a:rPr sz="1600" b="1" i="1" dirty="0">
                <a:latin typeface="Courier New" panose="02070309020205020404"/>
                <a:cs typeface="Courier New" panose="02070309020205020404"/>
              </a:rPr>
              <a:t>false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)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{  instructions that will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be</a:t>
            </a:r>
            <a:r>
              <a:rPr sz="1600" spc="1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executed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927100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if 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the first </a:t>
            </a:r>
            <a:r>
              <a:rPr sz="1600" b="1" i="1" spc="-5" dirty="0">
                <a:latin typeface="Courier New" panose="02070309020205020404"/>
                <a:cs typeface="Courier New" panose="02070309020205020404"/>
              </a:rPr>
              <a:t>Boolean expression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did 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not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return</a:t>
            </a:r>
            <a:r>
              <a:rPr sz="1600" spc="10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i="1" spc="-5" dirty="0">
                <a:latin typeface="Courier New" panose="02070309020205020404"/>
                <a:cs typeface="Courier New" panose="02070309020205020404"/>
              </a:rPr>
              <a:t>true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;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}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latin typeface="Courier New" panose="02070309020205020404"/>
                <a:cs typeface="Courier New" panose="02070309020205020404"/>
              </a:rPr>
              <a:t>else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{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9271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instructions that will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be</a:t>
            </a:r>
            <a:r>
              <a:rPr sz="1600" spc="1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executed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927100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if 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neither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of 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the above </a:t>
            </a:r>
            <a:r>
              <a:rPr sz="1600" b="1" i="1" spc="-5" dirty="0">
                <a:latin typeface="Courier New" panose="02070309020205020404"/>
                <a:cs typeface="Courier New" panose="02070309020205020404"/>
              </a:rPr>
              <a:t>Boolean expressions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returned</a:t>
            </a:r>
            <a:r>
              <a:rPr sz="1600" spc="10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true;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}</a:t>
            </a:r>
            <a:endParaRPr sz="1600" dirty="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6920483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5825" y="152400"/>
            <a:ext cx="8377555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Preview: </a:t>
            </a:r>
            <a:r>
              <a:rPr spc="-5" dirty="0"/>
              <a:t>Making</a:t>
            </a:r>
            <a:r>
              <a:rPr spc="20" dirty="0"/>
              <a:t> </a:t>
            </a:r>
            <a:r>
              <a:rPr spc="-5" dirty="0"/>
              <a:t>Choices</a:t>
            </a:r>
            <a:endParaRPr spc="-5" dirty="0"/>
          </a:p>
        </p:txBody>
      </p:sp>
      <p:sp>
        <p:nvSpPr>
          <p:cNvPr id="7" name="object 7"/>
          <p:cNvSpPr/>
          <p:nvPr/>
        </p:nvSpPr>
        <p:spPr>
          <a:xfrm>
            <a:off x="682751" y="1362455"/>
            <a:ext cx="5929884" cy="14676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75791" y="1474724"/>
            <a:ext cx="5549900" cy="11779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1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Control </a:t>
            </a:r>
            <a:r>
              <a:rPr sz="2000" b="1" i="1" spc="-2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Structures: </a:t>
            </a:r>
            <a:r>
              <a:rPr sz="2000" b="1" i="1" spc="-2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 </a:t>
            </a:r>
            <a:r>
              <a:rPr sz="2000" b="1" i="1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Conditional</a:t>
            </a:r>
            <a:r>
              <a:rPr sz="2000" b="1" i="1" spc="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b="1" i="1" spc="-2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Statement</a:t>
            </a:r>
            <a:endParaRPr sz="20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</a:pPr>
            <a:endParaRPr sz="2400" dirty="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590"/>
              </a:spcBef>
              <a:tabLst>
                <a:tab pos="354965" algn="l"/>
              </a:tabLst>
            </a:pPr>
            <a:r>
              <a:rPr sz="1800" spc="34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	</a:t>
            </a:r>
            <a:r>
              <a:rPr sz="1800" spc="-2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If </a:t>
            </a:r>
            <a:r>
              <a:rPr sz="1800" spc="-2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– 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Else </a:t>
            </a:r>
            <a:r>
              <a:rPr sz="1800" spc="-2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If </a:t>
            </a:r>
            <a:r>
              <a:rPr sz="1800" spc="-2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–</a:t>
            </a:r>
            <a:r>
              <a:rPr sz="1800" spc="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Else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52244" y="3165348"/>
            <a:ext cx="8209915" cy="329374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800" dirty="0">
              <a:latin typeface="Times New Roman" panose="02020603050405020304"/>
              <a:cs typeface="Times New Roman" panose="02020603050405020304"/>
            </a:endParaRPr>
          </a:p>
          <a:p>
            <a:pPr marL="90805">
              <a:lnSpc>
                <a:spcPct val="100000"/>
              </a:lnSpc>
            </a:pPr>
            <a:r>
              <a:rPr sz="1600" b="1" spc="-5" dirty="0">
                <a:latin typeface="Courier New" panose="02070309020205020404"/>
                <a:cs typeface="Courier New" panose="02070309020205020404"/>
              </a:rPr>
              <a:t>if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(</a:t>
            </a:r>
            <a:r>
              <a:rPr sz="1600" b="1" i="1" spc="-5" dirty="0">
                <a:latin typeface="Courier New" panose="02070309020205020404"/>
                <a:cs typeface="Courier New" panose="02070309020205020404"/>
              </a:rPr>
              <a:t>money 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&lt;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 12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)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90805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{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1127760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printf("Insufficient</a:t>
            </a:r>
            <a:r>
              <a:rPr sz="1600" spc="-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funds");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90805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}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90805">
              <a:lnSpc>
                <a:spcPct val="100000"/>
              </a:lnSpc>
            </a:pPr>
            <a:r>
              <a:rPr sz="1600" b="1" spc="-5" dirty="0">
                <a:latin typeface="Courier New" panose="02070309020205020404"/>
                <a:cs typeface="Courier New" panose="02070309020205020404"/>
              </a:rPr>
              <a:t>else 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if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(</a:t>
            </a:r>
            <a:r>
              <a:rPr sz="1600" b="1" i="1" dirty="0">
                <a:latin typeface="Courier New" panose="02070309020205020404"/>
                <a:cs typeface="Courier New" panose="02070309020205020404"/>
              </a:rPr>
              <a:t>money 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&gt;</a:t>
            </a:r>
            <a:r>
              <a:rPr sz="16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12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)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90805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{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1127760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printf("That is very generous of</a:t>
            </a:r>
            <a:r>
              <a:rPr sz="1600" spc="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you!");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90805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}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90805">
              <a:lnSpc>
                <a:spcPct val="100000"/>
              </a:lnSpc>
            </a:pPr>
            <a:r>
              <a:rPr sz="1600" b="1" spc="-5" dirty="0">
                <a:latin typeface="Courier New" panose="02070309020205020404"/>
                <a:cs typeface="Courier New" panose="02070309020205020404"/>
              </a:rPr>
              <a:t>else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{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1127760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printf("Thank you!");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90805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}</a:t>
            </a:r>
            <a:endParaRPr sz="1600" dirty="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167765"/>
            <a:chOff x="0" y="0"/>
            <a:chExt cx="12192000" cy="116776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9000" y="165100"/>
            <a:ext cx="8134350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Preview: </a:t>
            </a:r>
            <a:r>
              <a:rPr spc="-5" dirty="0"/>
              <a:t>Making</a:t>
            </a:r>
            <a:r>
              <a:rPr spc="20" dirty="0"/>
              <a:t> </a:t>
            </a:r>
            <a:r>
              <a:rPr spc="-5" dirty="0"/>
              <a:t>Choices</a:t>
            </a:r>
            <a:endParaRPr spc="-5" dirty="0"/>
          </a:p>
        </p:txBody>
      </p:sp>
      <p:sp>
        <p:nvSpPr>
          <p:cNvPr id="7" name="object 7"/>
          <p:cNvSpPr/>
          <p:nvPr/>
        </p:nvSpPr>
        <p:spPr>
          <a:xfrm>
            <a:off x="682751" y="1362455"/>
            <a:ext cx="5929884" cy="1467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75790" y="1474724"/>
            <a:ext cx="7353809" cy="117275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1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Control </a:t>
            </a:r>
            <a:r>
              <a:rPr sz="2000" b="1" i="1" spc="-2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Structures: </a:t>
            </a:r>
            <a:r>
              <a:rPr sz="2000" b="1" i="1" spc="-2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 </a:t>
            </a:r>
            <a:r>
              <a:rPr sz="2000" b="1" i="1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Conditional</a:t>
            </a:r>
            <a:r>
              <a:rPr sz="2000" b="1" i="1" spc="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b="1" i="1" spc="-2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Statement</a:t>
            </a:r>
            <a:endParaRPr sz="20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</a:pPr>
            <a:endParaRPr sz="2400" dirty="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590"/>
              </a:spcBef>
              <a:tabLst>
                <a:tab pos="354965" algn="l"/>
              </a:tabLst>
            </a:pPr>
            <a:r>
              <a:rPr sz="1800" spc="34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	</a:t>
            </a:r>
            <a:r>
              <a:rPr sz="18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Short</a:t>
            </a:r>
            <a:r>
              <a:rPr lang="en-US" sz="18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hand </a:t>
            </a:r>
            <a:r>
              <a:rPr sz="1800" spc="-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for </a:t>
            </a:r>
            <a:r>
              <a:rPr sz="1800" spc="-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if-else statements: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 </a:t>
            </a:r>
            <a:r>
              <a:rPr sz="1800" spc="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?</a:t>
            </a:r>
            <a:r>
              <a:rPr sz="1800" spc="-4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operator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94816" y="3095244"/>
            <a:ext cx="10157460" cy="83058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800" dirty="0">
              <a:latin typeface="Times New Roman" panose="02020603050405020304"/>
              <a:cs typeface="Times New Roman" panose="02020603050405020304"/>
            </a:endParaRPr>
          </a:p>
          <a:p>
            <a:pPr marL="91440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(</a:t>
            </a:r>
            <a:r>
              <a:rPr sz="1600" b="1" i="1" spc="-5" dirty="0">
                <a:latin typeface="Courier New" panose="02070309020205020404"/>
                <a:cs typeface="Courier New" panose="02070309020205020404"/>
              </a:rPr>
              <a:t>Boolean expression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) 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?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instruction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to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run </a:t>
            </a:r>
            <a:r>
              <a:rPr sz="1600" b="1" i="1" dirty="0">
                <a:latin typeface="Courier New" panose="02070309020205020404"/>
                <a:cs typeface="Courier New" panose="02070309020205020404"/>
              </a:rPr>
              <a:t>if </a:t>
            </a:r>
            <a:r>
              <a:rPr sz="1600" b="1" i="1" spc="-5" dirty="0">
                <a:latin typeface="Courier New" panose="02070309020205020404"/>
                <a:cs typeface="Courier New" panose="02070309020205020404"/>
              </a:rPr>
              <a:t>true 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: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instruction to run </a:t>
            </a:r>
            <a:r>
              <a:rPr sz="1600" b="1" i="1" dirty="0">
                <a:latin typeface="Courier New" panose="02070309020205020404"/>
                <a:cs typeface="Courier New" panose="02070309020205020404"/>
              </a:rPr>
              <a:t>if</a:t>
            </a:r>
            <a:r>
              <a:rPr sz="1600" b="1" i="1" spc="18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i="1" spc="-5" dirty="0">
                <a:latin typeface="Courier New" panose="02070309020205020404"/>
                <a:cs typeface="Courier New" panose="02070309020205020404"/>
              </a:rPr>
              <a:t>false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;</a:t>
            </a:r>
            <a:endParaRPr sz="1600" dirty="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6920483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8898" y="165354"/>
            <a:ext cx="62337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Preview: </a:t>
            </a:r>
            <a:r>
              <a:rPr spc="-5" dirty="0"/>
              <a:t>Making</a:t>
            </a:r>
            <a:r>
              <a:rPr spc="20" dirty="0"/>
              <a:t> </a:t>
            </a:r>
            <a:r>
              <a:rPr spc="-5" dirty="0"/>
              <a:t>Choices</a:t>
            </a:r>
            <a:endParaRPr spc="-5" dirty="0"/>
          </a:p>
        </p:txBody>
      </p:sp>
      <p:sp>
        <p:nvSpPr>
          <p:cNvPr id="7" name="object 7"/>
          <p:cNvSpPr/>
          <p:nvPr/>
        </p:nvSpPr>
        <p:spPr>
          <a:xfrm>
            <a:off x="682751" y="1362455"/>
            <a:ext cx="5929884" cy="14676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75791" y="1474724"/>
            <a:ext cx="5549900" cy="11779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1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Control </a:t>
            </a:r>
            <a:r>
              <a:rPr sz="2000" b="1" i="1" spc="-2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Structures: </a:t>
            </a:r>
            <a:r>
              <a:rPr sz="2000" b="1" i="1" spc="-2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 </a:t>
            </a:r>
            <a:r>
              <a:rPr sz="2000" b="1" i="1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Conditional</a:t>
            </a:r>
            <a:r>
              <a:rPr sz="2000" b="1" i="1" spc="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b="1" i="1" spc="-2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Statement</a:t>
            </a:r>
            <a:endParaRPr sz="20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</a:pPr>
            <a:endParaRPr sz="2400" dirty="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590"/>
              </a:spcBef>
              <a:tabLst>
                <a:tab pos="354965" algn="l"/>
              </a:tabLst>
            </a:pPr>
            <a:r>
              <a:rPr sz="1800" spc="34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	</a:t>
            </a:r>
            <a:r>
              <a:rPr sz="1800" spc="-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Shorthand: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 </a:t>
            </a:r>
            <a:r>
              <a:rPr sz="1800" spc="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?</a:t>
            </a:r>
            <a:r>
              <a:rPr sz="1800" spc="-2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operator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94816" y="3122676"/>
            <a:ext cx="9621520" cy="83058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800" dirty="0">
              <a:latin typeface="Times New Roman" panose="02020603050405020304"/>
              <a:cs typeface="Times New Roman" panose="02020603050405020304"/>
            </a:endParaRPr>
          </a:p>
          <a:p>
            <a:pPr marL="91440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(</a:t>
            </a:r>
            <a:r>
              <a:rPr sz="1600" b="1" i="1" spc="-5" dirty="0">
                <a:latin typeface="Courier New" panose="02070309020205020404"/>
                <a:cs typeface="Courier New" panose="02070309020205020404"/>
              </a:rPr>
              <a:t>money 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&lt; 12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) 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?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printf("Insufficient funds") 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: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printf("Thank</a:t>
            </a:r>
            <a:r>
              <a:rPr sz="1600" spc="114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10" dirty="0">
                <a:latin typeface="Courier New" panose="02070309020205020404"/>
                <a:cs typeface="Courier New" panose="02070309020205020404"/>
              </a:rPr>
              <a:t>you!");</a:t>
            </a:r>
            <a:endParaRPr sz="1600" dirty="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6920483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9000" y="165100"/>
            <a:ext cx="9720580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Preview: </a:t>
            </a:r>
            <a:r>
              <a:rPr spc="-5" dirty="0"/>
              <a:t>Making</a:t>
            </a:r>
            <a:r>
              <a:rPr spc="20" dirty="0"/>
              <a:t> </a:t>
            </a:r>
            <a:r>
              <a:rPr spc="-5" dirty="0"/>
              <a:t>Choices</a:t>
            </a:r>
            <a:endParaRPr spc="-5" dirty="0"/>
          </a:p>
        </p:txBody>
      </p:sp>
      <p:sp>
        <p:nvSpPr>
          <p:cNvPr id="7" name="object 7"/>
          <p:cNvSpPr/>
          <p:nvPr/>
        </p:nvSpPr>
        <p:spPr>
          <a:xfrm>
            <a:off x="682751" y="1362455"/>
            <a:ext cx="5929884" cy="14676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75791" y="1474724"/>
            <a:ext cx="5549900" cy="11779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1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Control </a:t>
            </a:r>
            <a:r>
              <a:rPr sz="2000" b="1" i="1" spc="-2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Structures: </a:t>
            </a:r>
            <a:r>
              <a:rPr sz="2000" b="1" i="1" spc="-2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 </a:t>
            </a:r>
            <a:r>
              <a:rPr sz="2000" b="1" i="1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Conditional</a:t>
            </a:r>
            <a:r>
              <a:rPr sz="2000" b="1" i="1" spc="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b="1" i="1" spc="-2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Statement</a:t>
            </a:r>
            <a:endParaRPr sz="20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</a:pPr>
            <a:endParaRPr sz="2400" dirty="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590"/>
              </a:spcBef>
              <a:tabLst>
                <a:tab pos="354965" algn="l"/>
              </a:tabLst>
            </a:pPr>
            <a:r>
              <a:rPr sz="1800" spc="34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	</a:t>
            </a:r>
            <a:r>
              <a:rPr sz="1800" spc="-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Switch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52244" y="3165348"/>
            <a:ext cx="8209915" cy="2801620"/>
          </a:xfrm>
          <a:custGeom>
            <a:avLst/>
            <a:gdLst/>
            <a:ahLst/>
            <a:cxnLst/>
            <a:rect l="l" t="t" r="r" b="b"/>
            <a:pathLst>
              <a:path w="8209915" h="2801620">
                <a:moveTo>
                  <a:pt x="8209788" y="0"/>
                </a:moveTo>
                <a:lnTo>
                  <a:pt x="0" y="0"/>
                </a:lnTo>
                <a:lnTo>
                  <a:pt x="0" y="2801112"/>
                </a:lnTo>
                <a:lnTo>
                  <a:pt x="8209788" y="2801112"/>
                </a:lnTo>
                <a:lnTo>
                  <a:pt x="820978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2011933" y="3467265"/>
          <a:ext cx="6105524" cy="16929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65580"/>
                <a:gridCol w="2226310"/>
                <a:gridCol w="1464945"/>
                <a:gridCol w="367029"/>
                <a:gridCol w="581660"/>
              </a:tblGrid>
              <a:tr h="968500">
                <a:tc>
                  <a:txBody>
                    <a:bodyPr/>
                    <a:lstStyle/>
                    <a:p>
                      <a:pPr marL="31750" algn="just">
                        <a:lnSpc>
                          <a:spcPts val="1650"/>
                        </a:lnSpc>
                      </a:pPr>
                      <a:r>
                        <a:rPr sz="1600" b="1" spc="-5" dirty="0">
                          <a:latin typeface="Courier New" panose="02070309020205020404"/>
                          <a:cs typeface="Courier New" panose="02070309020205020404"/>
                        </a:rPr>
                        <a:t>switch</a:t>
                      </a:r>
                      <a:r>
                        <a:rPr sz="1600" b="1" spc="-30" dirty="0">
                          <a:latin typeface="Courier New" panose="02070309020205020404"/>
                          <a:cs typeface="Courier New" panose="02070309020205020404"/>
                        </a:rPr>
                        <a:t> </a:t>
                      </a:r>
                      <a:r>
                        <a:rPr sz="1600" spc="-5" dirty="0">
                          <a:latin typeface="Courier New" panose="02070309020205020404"/>
                          <a:cs typeface="Courier New" panose="02070309020205020404"/>
                        </a:rPr>
                        <a:t>(</a:t>
                      </a:r>
                      <a:r>
                        <a:rPr sz="1600" b="1" i="1" spc="-5" dirty="0">
                          <a:latin typeface="Courier New" panose="02070309020205020404"/>
                          <a:cs typeface="Courier New" panose="02070309020205020404"/>
                        </a:rPr>
                        <a:t>any</a:t>
                      </a:r>
                      <a:endParaRPr sz="1600" dirty="0">
                        <a:latin typeface="Courier New" panose="02070309020205020404"/>
                        <a:cs typeface="Courier New" panose="02070309020205020404"/>
                      </a:endParaRPr>
                    </a:p>
                    <a:p>
                      <a:pPr marL="946150" marR="24130" algn="just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Courier New" panose="02070309020205020404"/>
                          <a:cs typeface="Courier New" panose="02070309020205020404"/>
                        </a:rPr>
                        <a:t>c</a:t>
                      </a:r>
                      <a:r>
                        <a:rPr sz="1600" dirty="0">
                          <a:latin typeface="Courier New" panose="02070309020205020404"/>
                          <a:cs typeface="Courier New" panose="02070309020205020404"/>
                        </a:rPr>
                        <a:t>a</a:t>
                      </a:r>
                      <a:r>
                        <a:rPr sz="1600" spc="-5" dirty="0">
                          <a:latin typeface="Courier New" panose="02070309020205020404"/>
                          <a:cs typeface="Courier New" panose="02070309020205020404"/>
                        </a:rPr>
                        <a:t>se  case  c</a:t>
                      </a:r>
                      <a:r>
                        <a:rPr sz="1600" dirty="0">
                          <a:latin typeface="Courier New" panose="02070309020205020404"/>
                          <a:cs typeface="Courier New" panose="02070309020205020404"/>
                        </a:rPr>
                        <a:t>a</a:t>
                      </a:r>
                      <a:r>
                        <a:rPr sz="1600" spc="-5" dirty="0">
                          <a:latin typeface="Courier New" panose="02070309020205020404"/>
                          <a:cs typeface="Courier New" panose="02070309020205020404"/>
                        </a:rPr>
                        <a:t>se</a:t>
                      </a:r>
                      <a:endParaRPr sz="160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31750" algn="just">
                        <a:lnSpc>
                          <a:spcPts val="1650"/>
                        </a:lnSpc>
                      </a:pPr>
                      <a:r>
                        <a:rPr sz="1600" b="1" i="1" spc="-5" dirty="0">
                          <a:latin typeface="Courier New" panose="02070309020205020404"/>
                          <a:cs typeface="Courier New" panose="02070309020205020404"/>
                        </a:rPr>
                        <a:t>expression</a:t>
                      </a:r>
                      <a:r>
                        <a:rPr sz="1600" spc="-5" dirty="0">
                          <a:latin typeface="Courier New" panose="02070309020205020404"/>
                          <a:cs typeface="Courier New" panose="02070309020205020404"/>
                        </a:rPr>
                        <a:t>) {</a:t>
                      </a:r>
                      <a:endParaRPr sz="1600" dirty="0">
                        <a:latin typeface="Courier New" panose="02070309020205020404"/>
                        <a:cs typeface="Courier New" panose="02070309020205020404"/>
                      </a:endParaRPr>
                    </a:p>
                    <a:p>
                      <a:pPr marL="89535" marR="52070" algn="just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Courier New" panose="02070309020205020404"/>
                          <a:cs typeface="Courier New" panose="02070309020205020404"/>
                        </a:rPr>
                        <a:t>constant result1:  constant result2:  constant</a:t>
                      </a:r>
                      <a:r>
                        <a:rPr sz="1600" spc="-50" dirty="0">
                          <a:latin typeface="Courier New" panose="02070309020205020404"/>
                          <a:cs typeface="Courier New" panose="02070309020205020404"/>
                        </a:rPr>
                        <a:t> </a:t>
                      </a:r>
                      <a:r>
                        <a:rPr sz="1600" spc="-5" dirty="0">
                          <a:latin typeface="Courier New" panose="02070309020205020404"/>
                          <a:cs typeface="Courier New" panose="02070309020205020404"/>
                        </a:rPr>
                        <a:t>result3:</a:t>
                      </a:r>
                      <a:endParaRPr sz="160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4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59690" marR="52070" algn="just">
                        <a:lnSpc>
                          <a:spcPct val="100000"/>
                        </a:lnSpc>
                      </a:pPr>
                      <a:r>
                        <a:rPr sz="1600" spc="10" dirty="0">
                          <a:latin typeface="Courier New" panose="02070309020205020404"/>
                          <a:cs typeface="Courier New" panose="02070309020205020404"/>
                        </a:rPr>
                        <a:t>i</a:t>
                      </a:r>
                      <a:r>
                        <a:rPr sz="1600" spc="-5" dirty="0">
                          <a:latin typeface="Courier New" panose="02070309020205020404"/>
                          <a:cs typeface="Courier New" panose="02070309020205020404"/>
                        </a:rPr>
                        <a:t>n</a:t>
                      </a:r>
                      <a:r>
                        <a:rPr sz="1600" dirty="0">
                          <a:latin typeface="Courier New" panose="02070309020205020404"/>
                          <a:cs typeface="Courier New" panose="02070309020205020404"/>
                        </a:rPr>
                        <a:t>s</a:t>
                      </a:r>
                      <a:r>
                        <a:rPr sz="1600" spc="-5" dirty="0">
                          <a:latin typeface="Courier New" panose="02070309020205020404"/>
                          <a:cs typeface="Courier New" panose="02070309020205020404"/>
                        </a:rPr>
                        <a:t>t</a:t>
                      </a:r>
                      <a:r>
                        <a:rPr sz="1600" dirty="0">
                          <a:latin typeface="Courier New" panose="02070309020205020404"/>
                          <a:cs typeface="Courier New" panose="02070309020205020404"/>
                        </a:rPr>
                        <a:t>r</a:t>
                      </a:r>
                      <a:r>
                        <a:rPr sz="1600" spc="-5" dirty="0">
                          <a:latin typeface="Courier New" panose="02070309020205020404"/>
                          <a:cs typeface="Courier New" panose="02070309020205020404"/>
                        </a:rPr>
                        <a:t>u</a:t>
                      </a:r>
                      <a:r>
                        <a:rPr sz="1600" dirty="0">
                          <a:latin typeface="Courier New" panose="02070309020205020404"/>
                          <a:cs typeface="Courier New" panose="02070309020205020404"/>
                        </a:rPr>
                        <a:t>c</a:t>
                      </a:r>
                      <a:r>
                        <a:rPr sz="1600" spc="10" dirty="0">
                          <a:latin typeface="Courier New" panose="02070309020205020404"/>
                          <a:cs typeface="Courier New" panose="02070309020205020404"/>
                        </a:rPr>
                        <a:t>t</a:t>
                      </a:r>
                      <a:r>
                        <a:rPr sz="1600" spc="-5" dirty="0">
                          <a:latin typeface="Courier New" panose="02070309020205020404"/>
                          <a:cs typeface="Courier New" panose="02070309020205020404"/>
                        </a:rPr>
                        <a:t>i</a:t>
                      </a:r>
                      <a:r>
                        <a:rPr sz="1600" dirty="0">
                          <a:latin typeface="Courier New" panose="02070309020205020404"/>
                          <a:cs typeface="Courier New" panose="02070309020205020404"/>
                        </a:rPr>
                        <a:t>on  </a:t>
                      </a:r>
                      <a:r>
                        <a:rPr sz="1600" spc="15" dirty="0">
                          <a:latin typeface="Courier New" panose="02070309020205020404"/>
                          <a:cs typeface="Courier New" panose="02070309020205020404"/>
                        </a:rPr>
                        <a:t>i</a:t>
                      </a:r>
                      <a:r>
                        <a:rPr sz="1600" spc="-5" dirty="0">
                          <a:latin typeface="Courier New" panose="02070309020205020404"/>
                          <a:cs typeface="Courier New" panose="02070309020205020404"/>
                        </a:rPr>
                        <a:t>nstr</a:t>
                      </a:r>
                      <a:r>
                        <a:rPr sz="1600" dirty="0">
                          <a:latin typeface="Courier New" panose="02070309020205020404"/>
                          <a:cs typeface="Courier New" panose="02070309020205020404"/>
                        </a:rPr>
                        <a:t>u</a:t>
                      </a:r>
                      <a:r>
                        <a:rPr sz="1600" spc="-5" dirty="0">
                          <a:latin typeface="Courier New" panose="02070309020205020404"/>
                          <a:cs typeface="Courier New" panose="02070309020205020404"/>
                        </a:rPr>
                        <a:t>c</a:t>
                      </a:r>
                      <a:r>
                        <a:rPr sz="1600" spc="10" dirty="0">
                          <a:latin typeface="Courier New" panose="02070309020205020404"/>
                          <a:cs typeface="Courier New" panose="02070309020205020404"/>
                        </a:rPr>
                        <a:t>t</a:t>
                      </a:r>
                      <a:r>
                        <a:rPr sz="1600" spc="-5" dirty="0">
                          <a:latin typeface="Courier New" panose="02070309020205020404"/>
                          <a:cs typeface="Courier New" panose="02070309020205020404"/>
                        </a:rPr>
                        <a:t>ion  </a:t>
                      </a:r>
                      <a:r>
                        <a:rPr sz="1600" spc="10" dirty="0">
                          <a:latin typeface="Courier New" panose="02070309020205020404"/>
                          <a:cs typeface="Courier New" panose="02070309020205020404"/>
                        </a:rPr>
                        <a:t>i</a:t>
                      </a:r>
                      <a:r>
                        <a:rPr sz="1600" spc="-5" dirty="0">
                          <a:latin typeface="Courier New" panose="02070309020205020404"/>
                          <a:cs typeface="Courier New" panose="02070309020205020404"/>
                        </a:rPr>
                        <a:t>n</a:t>
                      </a:r>
                      <a:r>
                        <a:rPr sz="1600" dirty="0">
                          <a:latin typeface="Courier New" panose="02070309020205020404"/>
                          <a:cs typeface="Courier New" panose="02070309020205020404"/>
                        </a:rPr>
                        <a:t>s</a:t>
                      </a:r>
                      <a:r>
                        <a:rPr sz="1600" spc="-5" dirty="0">
                          <a:latin typeface="Courier New" panose="02070309020205020404"/>
                          <a:cs typeface="Courier New" panose="02070309020205020404"/>
                        </a:rPr>
                        <a:t>t</a:t>
                      </a:r>
                      <a:r>
                        <a:rPr sz="1600" dirty="0">
                          <a:latin typeface="Courier New" panose="02070309020205020404"/>
                          <a:cs typeface="Courier New" panose="02070309020205020404"/>
                        </a:rPr>
                        <a:t>r</a:t>
                      </a:r>
                      <a:r>
                        <a:rPr sz="1600" spc="-5" dirty="0">
                          <a:latin typeface="Courier New" panose="02070309020205020404"/>
                          <a:cs typeface="Courier New" panose="02070309020205020404"/>
                        </a:rPr>
                        <a:t>u</a:t>
                      </a:r>
                      <a:r>
                        <a:rPr sz="1600" dirty="0">
                          <a:latin typeface="Courier New" panose="02070309020205020404"/>
                          <a:cs typeface="Courier New" panose="02070309020205020404"/>
                        </a:rPr>
                        <a:t>c</a:t>
                      </a:r>
                      <a:r>
                        <a:rPr sz="1600" spc="10" dirty="0">
                          <a:latin typeface="Courier New" panose="02070309020205020404"/>
                          <a:cs typeface="Courier New" panose="02070309020205020404"/>
                        </a:rPr>
                        <a:t>t</a:t>
                      </a:r>
                      <a:r>
                        <a:rPr sz="1600" spc="-5" dirty="0">
                          <a:latin typeface="Courier New" panose="02070309020205020404"/>
                          <a:cs typeface="Courier New" panose="02070309020205020404"/>
                        </a:rPr>
                        <a:t>i</a:t>
                      </a:r>
                      <a:r>
                        <a:rPr sz="1600" dirty="0">
                          <a:latin typeface="Courier New" panose="02070309020205020404"/>
                          <a:cs typeface="Courier New" panose="02070309020205020404"/>
                        </a:rPr>
                        <a:t>on</a:t>
                      </a:r>
                      <a:endParaRPr sz="160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4445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4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59690" marR="51435" algn="just">
                        <a:lnSpc>
                          <a:spcPct val="100000"/>
                        </a:lnSpc>
                      </a:pPr>
                      <a:r>
                        <a:rPr sz="1600" spc="10" dirty="0">
                          <a:latin typeface="Courier New" panose="02070309020205020404"/>
                          <a:cs typeface="Courier New" panose="02070309020205020404"/>
                        </a:rPr>
                        <a:t>t</a:t>
                      </a:r>
                      <a:r>
                        <a:rPr sz="1600" dirty="0">
                          <a:latin typeface="Courier New" panose="02070309020205020404"/>
                          <a:cs typeface="Courier New" panose="02070309020205020404"/>
                        </a:rPr>
                        <a:t>o  </a:t>
                      </a:r>
                      <a:r>
                        <a:rPr sz="1600" spc="15" dirty="0">
                          <a:latin typeface="Courier New" panose="02070309020205020404"/>
                          <a:cs typeface="Courier New" panose="02070309020205020404"/>
                        </a:rPr>
                        <a:t>t</a:t>
                      </a:r>
                      <a:r>
                        <a:rPr sz="1600" dirty="0">
                          <a:latin typeface="Courier New" panose="02070309020205020404"/>
                          <a:cs typeface="Courier New" panose="02070309020205020404"/>
                        </a:rPr>
                        <a:t>o  </a:t>
                      </a:r>
                      <a:r>
                        <a:rPr sz="1600" spc="10" dirty="0">
                          <a:latin typeface="Courier New" panose="02070309020205020404"/>
                          <a:cs typeface="Courier New" panose="02070309020205020404"/>
                        </a:rPr>
                        <a:t>t</a:t>
                      </a:r>
                      <a:r>
                        <a:rPr sz="1600" dirty="0">
                          <a:latin typeface="Courier New" panose="02070309020205020404"/>
                          <a:cs typeface="Courier New" panose="02070309020205020404"/>
                        </a:rPr>
                        <a:t>o</a:t>
                      </a:r>
                      <a:endParaRPr sz="160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4445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4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59055" marR="24130" algn="just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Courier New" panose="02070309020205020404"/>
                          <a:cs typeface="Courier New" panose="02070309020205020404"/>
                        </a:rPr>
                        <a:t>r</a:t>
                      </a:r>
                      <a:r>
                        <a:rPr sz="1600" dirty="0">
                          <a:latin typeface="Courier New" panose="02070309020205020404"/>
                          <a:cs typeface="Courier New" panose="02070309020205020404"/>
                        </a:rPr>
                        <a:t>u</a:t>
                      </a:r>
                      <a:r>
                        <a:rPr sz="1600" spc="-5" dirty="0">
                          <a:latin typeface="Courier New" panose="02070309020205020404"/>
                          <a:cs typeface="Courier New" panose="02070309020205020404"/>
                        </a:rPr>
                        <a:t>n;  ru</a:t>
                      </a:r>
                      <a:r>
                        <a:rPr sz="1600" dirty="0">
                          <a:latin typeface="Courier New" panose="02070309020205020404"/>
                          <a:cs typeface="Courier New" panose="02070309020205020404"/>
                        </a:rPr>
                        <a:t>n;  </a:t>
                      </a:r>
                      <a:r>
                        <a:rPr sz="1600" spc="-5" dirty="0">
                          <a:latin typeface="Courier New" panose="02070309020205020404"/>
                          <a:cs typeface="Courier New" panose="02070309020205020404"/>
                        </a:rPr>
                        <a:t>r</a:t>
                      </a:r>
                      <a:r>
                        <a:rPr sz="1600" dirty="0">
                          <a:latin typeface="Courier New" panose="02070309020205020404"/>
                          <a:cs typeface="Courier New" panose="02070309020205020404"/>
                        </a:rPr>
                        <a:t>u</a:t>
                      </a:r>
                      <a:r>
                        <a:rPr sz="1600" spc="-5" dirty="0">
                          <a:latin typeface="Courier New" panose="02070309020205020404"/>
                          <a:cs typeface="Courier New" panose="02070309020205020404"/>
                        </a:rPr>
                        <a:t>n;</a:t>
                      </a:r>
                      <a:endParaRPr sz="160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4445" marB="0">
                    <a:solidFill>
                      <a:srgbClr val="F1F1F1"/>
                    </a:solidFill>
                  </a:tcPr>
                </a:tc>
              </a:tr>
              <a:tr h="243839">
                <a:tc>
                  <a:txBody>
                    <a:bodyPr/>
                    <a:lstStyle/>
                    <a:p>
                      <a:pPr marR="389890" algn="r">
                        <a:lnSpc>
                          <a:spcPts val="1705"/>
                        </a:lnSpc>
                      </a:pPr>
                      <a:r>
                        <a:rPr sz="1600" dirty="0">
                          <a:latin typeface="Courier New" panose="02070309020205020404"/>
                          <a:cs typeface="Courier New" panose="02070309020205020404"/>
                        </a:rPr>
                        <a:t>.</a:t>
                      </a:r>
                      <a:endParaRPr sz="160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marR="389890" algn="r">
                        <a:lnSpc>
                          <a:spcPts val="1705"/>
                        </a:lnSpc>
                      </a:pPr>
                      <a:r>
                        <a:rPr sz="1600" dirty="0">
                          <a:latin typeface="Courier New" panose="02070309020205020404"/>
                          <a:cs typeface="Courier New" panose="02070309020205020404"/>
                        </a:rPr>
                        <a:t>.</a:t>
                      </a:r>
                      <a:endParaRPr sz="160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</a:tr>
              <a:tr h="236726">
                <a:tc>
                  <a:txBody>
                    <a:bodyPr/>
                    <a:lstStyle/>
                    <a:p>
                      <a:pPr marR="389890" algn="r">
                        <a:lnSpc>
                          <a:spcPts val="1705"/>
                        </a:lnSpc>
                      </a:pPr>
                      <a:r>
                        <a:rPr sz="1600" dirty="0">
                          <a:latin typeface="Courier New" panose="02070309020205020404"/>
                          <a:cs typeface="Courier New" panose="02070309020205020404"/>
                        </a:rPr>
                        <a:t>.</a:t>
                      </a:r>
                      <a:endParaRPr sz="160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2030983" y="5127752"/>
            <a:ext cx="752919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71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default: instruction to run if none of the above</a:t>
            </a:r>
            <a:r>
              <a:rPr sz="1600" spc="6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10" dirty="0">
                <a:latin typeface="Courier New" panose="02070309020205020404"/>
                <a:cs typeface="Courier New" panose="02070309020205020404"/>
              </a:rPr>
              <a:t>fire;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}</a:t>
            </a:r>
            <a:endParaRPr sz="1600" dirty="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6920483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9000" y="165100"/>
            <a:ext cx="8834120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Preview: </a:t>
            </a:r>
            <a:r>
              <a:rPr spc="-5" dirty="0"/>
              <a:t>Making</a:t>
            </a:r>
            <a:r>
              <a:rPr spc="20" dirty="0"/>
              <a:t> </a:t>
            </a:r>
            <a:r>
              <a:rPr spc="-5" dirty="0"/>
              <a:t>Choices</a:t>
            </a:r>
            <a:endParaRPr spc="-5" dirty="0"/>
          </a:p>
        </p:txBody>
      </p:sp>
      <p:sp>
        <p:nvSpPr>
          <p:cNvPr id="7" name="object 7"/>
          <p:cNvSpPr/>
          <p:nvPr/>
        </p:nvSpPr>
        <p:spPr>
          <a:xfrm>
            <a:off x="682751" y="1362455"/>
            <a:ext cx="5929884" cy="47106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75791" y="1474724"/>
            <a:ext cx="5549900" cy="11779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1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Control </a:t>
            </a:r>
            <a:r>
              <a:rPr sz="2000" b="1" i="1" spc="-2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Structures: </a:t>
            </a:r>
            <a:r>
              <a:rPr sz="2000" b="1" i="1" spc="-2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 </a:t>
            </a:r>
            <a:r>
              <a:rPr sz="2000" b="1" i="1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Conditional</a:t>
            </a:r>
            <a:r>
              <a:rPr sz="2000" b="1" i="1" spc="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b="1" i="1" spc="-2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Statement</a:t>
            </a:r>
            <a:endParaRPr sz="20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</a:pPr>
            <a:endParaRPr sz="2400" dirty="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590"/>
              </a:spcBef>
              <a:tabLst>
                <a:tab pos="354965" algn="l"/>
              </a:tabLst>
            </a:pPr>
            <a:r>
              <a:rPr sz="1800" spc="34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	</a:t>
            </a:r>
            <a:r>
              <a:rPr sz="1800" spc="-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Switch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5791" y="5596534"/>
            <a:ext cx="271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	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What </a:t>
            </a:r>
            <a:r>
              <a:rPr sz="1800" spc="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happens</a:t>
            </a:r>
            <a:r>
              <a:rPr sz="1800" spc="-2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here?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52244" y="3165348"/>
            <a:ext cx="8209915" cy="181673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800" dirty="0">
              <a:latin typeface="Times New Roman" panose="02020603050405020304"/>
              <a:cs typeface="Times New Roman" panose="02020603050405020304"/>
            </a:endParaRPr>
          </a:p>
          <a:p>
            <a:pPr marL="90805">
              <a:lnSpc>
                <a:spcPct val="100000"/>
              </a:lnSpc>
            </a:pPr>
            <a:r>
              <a:rPr sz="1600" b="1" spc="-5" dirty="0">
                <a:latin typeface="Courier New" panose="02070309020205020404"/>
                <a:cs typeface="Courier New" panose="02070309020205020404"/>
              </a:rPr>
              <a:t>switch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(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money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)</a:t>
            </a:r>
            <a:r>
              <a:rPr sz="1600" spc="1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{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1005840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case 0 : printf("No money</a:t>
            </a:r>
            <a:r>
              <a:rPr sz="1600" spc="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given!");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1005840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case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12: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printf("Thank you!");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1005840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default: printf("That’s not the right</a:t>
            </a:r>
            <a:r>
              <a:rPr sz="1600" spc="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amount!");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90805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}</a:t>
            </a:r>
            <a:endParaRPr sz="1600" dirty="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6920483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9000" y="165100"/>
            <a:ext cx="8439785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Preview: </a:t>
            </a:r>
            <a:r>
              <a:rPr spc="-5" dirty="0"/>
              <a:t>Making</a:t>
            </a:r>
            <a:r>
              <a:rPr spc="20" dirty="0"/>
              <a:t> </a:t>
            </a:r>
            <a:r>
              <a:rPr spc="-5" dirty="0"/>
              <a:t>Choices</a:t>
            </a:r>
            <a:endParaRPr spc="-5" dirty="0"/>
          </a:p>
        </p:txBody>
      </p:sp>
      <p:sp>
        <p:nvSpPr>
          <p:cNvPr id="7" name="object 7"/>
          <p:cNvSpPr/>
          <p:nvPr/>
        </p:nvSpPr>
        <p:spPr>
          <a:xfrm>
            <a:off x="682751" y="1362455"/>
            <a:ext cx="8819388" cy="51160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75791" y="1474724"/>
            <a:ext cx="5549900" cy="11779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1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Control </a:t>
            </a:r>
            <a:r>
              <a:rPr sz="2000" b="1" i="1" spc="-2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Structures: </a:t>
            </a:r>
            <a:r>
              <a:rPr sz="2000" b="1" i="1" spc="-2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 </a:t>
            </a:r>
            <a:r>
              <a:rPr sz="2000" b="1" i="1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Conditional</a:t>
            </a:r>
            <a:r>
              <a:rPr sz="2000" b="1" i="1" spc="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b="1" i="1" spc="-2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Statement</a:t>
            </a:r>
            <a:endParaRPr sz="20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</a:pPr>
            <a:endParaRPr sz="2400" dirty="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590"/>
              </a:spcBef>
              <a:tabLst>
                <a:tab pos="354965" algn="l"/>
              </a:tabLst>
            </a:pPr>
            <a:r>
              <a:rPr sz="1800" spc="34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	</a:t>
            </a:r>
            <a:r>
              <a:rPr sz="1800" spc="-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Switch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5791" y="6001918"/>
            <a:ext cx="8452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	</a:t>
            </a:r>
            <a:r>
              <a:rPr sz="1800" spc="-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We</a:t>
            </a:r>
            <a:r>
              <a:rPr sz="1800" spc="-9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need</a:t>
            </a:r>
            <a:r>
              <a:rPr sz="1800" spc="-9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break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8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flow</a:t>
            </a:r>
            <a:r>
              <a:rPr sz="18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execution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after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one</a:t>
            </a:r>
            <a:r>
              <a:rPr sz="18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8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9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expressions</a:t>
            </a:r>
            <a:r>
              <a:rPr sz="1800" spc="-1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fires!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52244" y="3165348"/>
            <a:ext cx="8209915" cy="230886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800" dirty="0">
              <a:latin typeface="Times New Roman" panose="02020603050405020304"/>
              <a:cs typeface="Times New Roman" panose="02020603050405020304"/>
            </a:endParaRPr>
          </a:p>
          <a:p>
            <a:pPr marL="90805">
              <a:lnSpc>
                <a:spcPct val="100000"/>
              </a:lnSpc>
            </a:pPr>
            <a:r>
              <a:rPr sz="1600" b="1" spc="-5" dirty="0">
                <a:latin typeface="Courier New" panose="02070309020205020404"/>
                <a:cs typeface="Courier New" panose="02070309020205020404"/>
              </a:rPr>
              <a:t>switch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(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money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)</a:t>
            </a:r>
            <a:r>
              <a:rPr sz="1600" spc="1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{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1005840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case 0 : printf("No money</a:t>
            </a:r>
            <a:r>
              <a:rPr sz="1600" spc="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given!");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1005840">
              <a:lnSpc>
                <a:spcPct val="100000"/>
              </a:lnSpc>
            </a:pPr>
            <a:r>
              <a:rPr sz="1600" b="1" spc="-5" dirty="0">
                <a:latin typeface="Courier New" panose="02070309020205020404"/>
                <a:cs typeface="Courier New" panose="02070309020205020404"/>
              </a:rPr>
              <a:t>break;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1005840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case </a:t>
            </a:r>
            <a:r>
              <a:rPr sz="1600" dirty="0">
                <a:latin typeface="Courier New" panose="02070309020205020404"/>
                <a:cs typeface="Courier New" panose="02070309020205020404"/>
              </a:rPr>
              <a:t>12: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printf("Thank</a:t>
            </a:r>
            <a:r>
              <a:rPr sz="1600" spc="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you!");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1005840">
              <a:lnSpc>
                <a:spcPct val="100000"/>
              </a:lnSpc>
            </a:pPr>
            <a:r>
              <a:rPr sz="1600" b="1" spc="-5" dirty="0">
                <a:latin typeface="Courier New" panose="02070309020205020404"/>
                <a:cs typeface="Courier New" panose="02070309020205020404"/>
              </a:rPr>
              <a:t>break;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1005840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default: printf("That’s not the right</a:t>
            </a:r>
            <a:r>
              <a:rPr sz="1600" spc="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amount!");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90805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}</a:t>
            </a:r>
            <a:endParaRPr sz="1600" dirty="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8051292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9000" y="165100"/>
            <a:ext cx="9154160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Preview: Useful </a:t>
            </a:r>
            <a:r>
              <a:rPr spc="-5" dirty="0"/>
              <a:t>Operators in</a:t>
            </a:r>
            <a:r>
              <a:rPr spc="70" dirty="0"/>
              <a:t> </a:t>
            </a:r>
            <a:r>
              <a:rPr spc="-5" dirty="0"/>
              <a:t>C</a:t>
            </a:r>
            <a:endParaRPr spc="-5" dirty="0"/>
          </a:p>
        </p:txBody>
      </p:sp>
      <p:sp>
        <p:nvSpPr>
          <p:cNvPr id="7" name="object 7"/>
          <p:cNvSpPr/>
          <p:nvPr/>
        </p:nvSpPr>
        <p:spPr>
          <a:xfrm>
            <a:off x="682751" y="1362455"/>
            <a:ext cx="6332220" cy="15194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75791" y="1474724"/>
            <a:ext cx="5956300" cy="12134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1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Relational</a:t>
            </a:r>
            <a:r>
              <a:rPr sz="2000" b="1" i="1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b="1" i="1" spc="-1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operators</a:t>
            </a:r>
            <a:endParaRPr sz="20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</a:pPr>
            <a:endParaRPr sz="2400" dirty="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630"/>
              </a:spcBef>
            </a:pPr>
            <a:r>
              <a:rPr sz="2000" spc="38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</a:t>
            </a:r>
            <a:r>
              <a:rPr sz="2000" spc="36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two</a:t>
            </a:r>
            <a:r>
              <a:rPr sz="2000" spc="-1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operands</a:t>
            </a:r>
            <a:r>
              <a:rPr sz="20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b="1" dirty="0">
                <a:solidFill>
                  <a:srgbClr val="252525"/>
                </a:solidFill>
                <a:latin typeface="Gothic Uralic"/>
                <a:cs typeface="Gothic Uralic"/>
              </a:rPr>
              <a:t>x</a:t>
            </a:r>
            <a:r>
              <a:rPr sz="2000" b="1" spc="-15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2000" spc="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20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b="1" dirty="0">
                <a:solidFill>
                  <a:srgbClr val="252525"/>
                </a:solidFill>
                <a:latin typeface="Gothic Uralic"/>
                <a:cs typeface="Gothic Uralic"/>
              </a:rPr>
              <a:t>y</a:t>
            </a:r>
            <a:r>
              <a:rPr sz="2000" b="1" spc="-20" dirty="0">
                <a:solidFill>
                  <a:srgbClr val="252525"/>
                </a:solidFill>
                <a:latin typeface="Gothic Uralic"/>
                <a:cs typeface="Gothic Uralic"/>
              </a:rPr>
              <a:t> </a:t>
            </a:r>
            <a:r>
              <a:rPr sz="20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are</a:t>
            </a:r>
            <a:r>
              <a:rPr sz="20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directly</a:t>
            </a:r>
            <a:r>
              <a:rPr sz="2000" spc="-1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compared</a:t>
            </a:r>
            <a:endParaRPr sz="2000" dirty="0">
              <a:latin typeface="Verdana" panose="020B0604030504040204"/>
              <a:cs typeface="Verdana" panose="020B0604030504040204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246720" y="3025775"/>
          <a:ext cx="8986518" cy="25959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39264"/>
                <a:gridCol w="7247254"/>
              </a:tblGrid>
              <a:tr h="370839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Expression</a:t>
                      </a:r>
                      <a:endParaRPr sz="1800" dirty="0">
                        <a:latin typeface="Gothic Uralic"/>
                        <a:cs typeface="Gothic Uralic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966AC"/>
                    </a:solidFill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What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does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it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do?</a:t>
                      </a:r>
                      <a:endParaRPr sz="1800" dirty="0">
                        <a:latin typeface="Gothic Uralic"/>
                        <a:cs typeface="Gothic Uralic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966AC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b="1" dirty="0">
                          <a:latin typeface="Gothic Uralic"/>
                          <a:cs typeface="Gothic Uralic"/>
                        </a:rPr>
                        <a:t>x </a:t>
                      </a:r>
                      <a:r>
                        <a:rPr sz="1800" b="1" spc="-5" dirty="0">
                          <a:latin typeface="Gothic Uralic"/>
                          <a:cs typeface="Gothic Uralic"/>
                        </a:rPr>
                        <a:t>==</a:t>
                      </a:r>
                      <a:r>
                        <a:rPr sz="1800" b="1" spc="-40" dirty="0">
                          <a:latin typeface="Gothic Uralic"/>
                          <a:cs typeface="Gothic Uralic"/>
                        </a:rPr>
                        <a:t> </a:t>
                      </a:r>
                      <a:r>
                        <a:rPr sz="1800" b="1" dirty="0">
                          <a:latin typeface="Gothic Uralic"/>
                          <a:cs typeface="Gothic Uralic"/>
                        </a:rPr>
                        <a:t>y</a:t>
                      </a:r>
                      <a:endParaRPr sz="1800" dirty="0">
                        <a:latin typeface="Gothic Uralic"/>
                        <a:cs typeface="Gothic Uralic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2E2"/>
                    </a:solidFill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spc="10" dirty="0">
                          <a:latin typeface="Verdana" panose="020B0604030504040204"/>
                          <a:cs typeface="Verdana" panose="020B0604030504040204"/>
                        </a:rPr>
                        <a:t>Checks</a:t>
                      </a:r>
                      <a:r>
                        <a:rPr sz="1800" spc="-130" dirty="0">
                          <a:latin typeface="Verdana" panose="020B0604030504040204"/>
                          <a:cs typeface="Verdana" panose="020B0604030504040204"/>
                        </a:rPr>
                        <a:t> </a:t>
                      </a:r>
                      <a:r>
                        <a:rPr sz="1800" spc="-90" dirty="0">
                          <a:latin typeface="Verdana" panose="020B0604030504040204"/>
                          <a:cs typeface="Verdana" panose="020B0604030504040204"/>
                        </a:rPr>
                        <a:t>if</a:t>
                      </a:r>
                      <a:r>
                        <a:rPr sz="1800" spc="-155" dirty="0">
                          <a:latin typeface="Verdana" panose="020B0604030504040204"/>
                          <a:cs typeface="Verdana" panose="020B0604030504040204"/>
                        </a:rPr>
                        <a:t> </a:t>
                      </a:r>
                      <a:r>
                        <a:rPr sz="1800" spc="-204" dirty="0">
                          <a:latin typeface="Verdana" panose="020B0604030504040204"/>
                          <a:cs typeface="Verdana" panose="020B0604030504040204"/>
                        </a:rPr>
                        <a:t>x</a:t>
                      </a:r>
                      <a:r>
                        <a:rPr sz="1800" spc="-145" dirty="0">
                          <a:latin typeface="Verdana" panose="020B0604030504040204"/>
                          <a:cs typeface="Verdana" panose="020B0604030504040204"/>
                        </a:rPr>
                        <a:t> </a:t>
                      </a:r>
                      <a:r>
                        <a:rPr sz="1800" spc="65" dirty="0">
                          <a:latin typeface="Verdana" panose="020B0604030504040204"/>
                          <a:cs typeface="Verdana" panose="020B0604030504040204"/>
                        </a:rPr>
                        <a:t>and</a:t>
                      </a:r>
                      <a:r>
                        <a:rPr sz="1800" spc="-120" dirty="0">
                          <a:latin typeface="Verdana" panose="020B0604030504040204"/>
                          <a:cs typeface="Verdana" panose="020B0604030504040204"/>
                        </a:rPr>
                        <a:t> </a:t>
                      </a:r>
                      <a:r>
                        <a:rPr sz="1800" spc="-100" dirty="0">
                          <a:latin typeface="Verdana" panose="020B0604030504040204"/>
                          <a:cs typeface="Verdana" panose="020B0604030504040204"/>
                        </a:rPr>
                        <a:t>y</a:t>
                      </a:r>
                      <a:r>
                        <a:rPr sz="1800" spc="-140" dirty="0">
                          <a:latin typeface="Verdana" panose="020B0604030504040204"/>
                          <a:cs typeface="Verdana" panose="020B0604030504040204"/>
                        </a:rPr>
                        <a:t> </a:t>
                      </a:r>
                      <a:r>
                        <a:rPr sz="1800" dirty="0">
                          <a:latin typeface="Verdana" panose="020B0604030504040204"/>
                          <a:cs typeface="Verdana" panose="020B0604030504040204"/>
                        </a:rPr>
                        <a:t>are</a:t>
                      </a:r>
                      <a:r>
                        <a:rPr sz="1800" spc="-135" dirty="0">
                          <a:latin typeface="Verdana" panose="020B0604030504040204"/>
                          <a:cs typeface="Verdana" panose="020B0604030504040204"/>
                        </a:rPr>
                        <a:t> </a:t>
                      </a:r>
                      <a:r>
                        <a:rPr sz="1800" b="1" spc="-5" dirty="0">
                          <a:latin typeface="Gothic Uralic"/>
                          <a:cs typeface="Gothic Uralic"/>
                        </a:rPr>
                        <a:t>equal</a:t>
                      </a:r>
                      <a:r>
                        <a:rPr sz="1800" b="1" dirty="0">
                          <a:latin typeface="Gothic Uralic"/>
                          <a:cs typeface="Gothic Uralic"/>
                        </a:rPr>
                        <a:t> </a:t>
                      </a:r>
                      <a:r>
                        <a:rPr sz="1800" spc="65" dirty="0">
                          <a:latin typeface="Verdana" panose="020B0604030504040204"/>
                          <a:cs typeface="Verdana" panose="020B0604030504040204"/>
                        </a:rPr>
                        <a:t>and</a:t>
                      </a:r>
                      <a:r>
                        <a:rPr sz="1800" spc="-135" dirty="0">
                          <a:latin typeface="Verdana" panose="020B0604030504040204"/>
                          <a:cs typeface="Verdana" panose="020B0604030504040204"/>
                        </a:rPr>
                        <a:t> </a:t>
                      </a:r>
                      <a:r>
                        <a:rPr sz="1800" spc="-120" dirty="0">
                          <a:latin typeface="Verdana" panose="020B0604030504040204"/>
                          <a:cs typeface="Verdana" panose="020B0604030504040204"/>
                        </a:rPr>
                        <a:t>returns</a:t>
                      </a:r>
                      <a:r>
                        <a:rPr sz="1800" spc="-95" dirty="0">
                          <a:latin typeface="Verdana" panose="020B0604030504040204"/>
                          <a:cs typeface="Verdana" panose="020B0604030504040204"/>
                        </a:rPr>
                        <a:t> </a:t>
                      </a:r>
                      <a:r>
                        <a:rPr sz="1800" i="1" dirty="0">
                          <a:latin typeface="TeXGyreAdventor"/>
                          <a:cs typeface="TeXGyreAdventor"/>
                        </a:rPr>
                        <a:t>true </a:t>
                      </a:r>
                      <a:r>
                        <a:rPr sz="1800" spc="-90" dirty="0">
                          <a:latin typeface="Verdana" panose="020B0604030504040204"/>
                          <a:cs typeface="Verdana" panose="020B0604030504040204"/>
                        </a:rPr>
                        <a:t>if</a:t>
                      </a:r>
                      <a:r>
                        <a:rPr sz="1800" spc="-155" dirty="0">
                          <a:latin typeface="Verdana" panose="020B0604030504040204"/>
                          <a:cs typeface="Verdana" panose="020B0604030504040204"/>
                        </a:rPr>
                        <a:t> </a:t>
                      </a:r>
                      <a:r>
                        <a:rPr sz="1800" spc="-45" dirty="0">
                          <a:latin typeface="Verdana" panose="020B0604030504040204"/>
                          <a:cs typeface="Verdana" panose="020B0604030504040204"/>
                        </a:rPr>
                        <a:t>they</a:t>
                      </a:r>
                      <a:r>
                        <a:rPr sz="1800" spc="-114" dirty="0">
                          <a:latin typeface="Verdana" panose="020B0604030504040204"/>
                          <a:cs typeface="Verdana" panose="020B0604030504040204"/>
                        </a:rPr>
                        <a:t> </a:t>
                      </a:r>
                      <a:r>
                        <a:rPr sz="1800" dirty="0">
                          <a:latin typeface="Verdana" panose="020B0604030504040204"/>
                          <a:cs typeface="Verdana" panose="020B0604030504040204"/>
                        </a:rPr>
                        <a:t>are</a:t>
                      </a:r>
                      <a:endParaRPr sz="1800" dirty="0">
                        <a:latin typeface="Verdana" panose="020B0604030504040204"/>
                        <a:cs typeface="Verdana" panose="020B0604030504040204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2E2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b="1" dirty="0">
                          <a:latin typeface="Gothic Uralic"/>
                          <a:cs typeface="Gothic Uralic"/>
                        </a:rPr>
                        <a:t>x &gt;</a:t>
                      </a:r>
                      <a:r>
                        <a:rPr sz="1800" b="1" spc="-40" dirty="0">
                          <a:latin typeface="Gothic Uralic"/>
                          <a:cs typeface="Gothic Uralic"/>
                        </a:rPr>
                        <a:t> </a:t>
                      </a:r>
                      <a:r>
                        <a:rPr sz="1800" b="1" dirty="0">
                          <a:latin typeface="Gothic Uralic"/>
                          <a:cs typeface="Gothic Uralic"/>
                        </a:rPr>
                        <a:t>y</a:t>
                      </a:r>
                      <a:endParaRPr sz="1800" dirty="0">
                        <a:latin typeface="Gothic Uralic"/>
                        <a:cs typeface="Gothic Uralic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AF0"/>
                    </a:solidFill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spc="10" dirty="0">
                          <a:latin typeface="Verdana" panose="020B0604030504040204"/>
                          <a:cs typeface="Verdana" panose="020B0604030504040204"/>
                        </a:rPr>
                        <a:t>Checks </a:t>
                      </a:r>
                      <a:r>
                        <a:rPr sz="1800" spc="-90" dirty="0">
                          <a:latin typeface="Verdana" panose="020B0604030504040204"/>
                          <a:cs typeface="Verdana" panose="020B0604030504040204"/>
                        </a:rPr>
                        <a:t>if </a:t>
                      </a:r>
                      <a:r>
                        <a:rPr sz="1800" spc="-204" dirty="0">
                          <a:latin typeface="Verdana" panose="020B0604030504040204"/>
                          <a:cs typeface="Verdana" panose="020B0604030504040204"/>
                        </a:rPr>
                        <a:t>x </a:t>
                      </a:r>
                      <a:r>
                        <a:rPr sz="1800" spc="-180" dirty="0">
                          <a:latin typeface="Verdana" panose="020B0604030504040204"/>
                          <a:cs typeface="Verdana" panose="020B0604030504040204"/>
                        </a:rPr>
                        <a:t>is </a:t>
                      </a:r>
                      <a:r>
                        <a:rPr sz="1800" b="1" spc="-5" dirty="0">
                          <a:latin typeface="Gothic Uralic"/>
                          <a:cs typeface="Gothic Uralic"/>
                        </a:rPr>
                        <a:t>greater than </a:t>
                      </a:r>
                      <a:r>
                        <a:rPr sz="1800" spc="-100" dirty="0">
                          <a:latin typeface="Verdana" panose="020B0604030504040204"/>
                          <a:cs typeface="Verdana" panose="020B0604030504040204"/>
                        </a:rPr>
                        <a:t>y </a:t>
                      </a:r>
                      <a:r>
                        <a:rPr sz="1800" spc="65" dirty="0">
                          <a:latin typeface="Verdana" panose="020B0604030504040204"/>
                          <a:cs typeface="Verdana" panose="020B0604030504040204"/>
                        </a:rPr>
                        <a:t>and</a:t>
                      </a:r>
                      <a:r>
                        <a:rPr sz="1800" spc="-390" dirty="0">
                          <a:latin typeface="Verdana" panose="020B0604030504040204"/>
                          <a:cs typeface="Verdana" panose="020B0604030504040204"/>
                        </a:rPr>
                        <a:t> </a:t>
                      </a:r>
                      <a:r>
                        <a:rPr sz="1800" spc="-120" dirty="0">
                          <a:latin typeface="Verdana" panose="020B0604030504040204"/>
                          <a:cs typeface="Verdana" panose="020B0604030504040204"/>
                        </a:rPr>
                        <a:t>returns </a:t>
                      </a:r>
                      <a:r>
                        <a:rPr sz="1800" i="1" dirty="0">
                          <a:latin typeface="TeXGyreAdventor"/>
                          <a:cs typeface="TeXGyreAdventor"/>
                        </a:rPr>
                        <a:t>true </a:t>
                      </a:r>
                      <a:r>
                        <a:rPr sz="1800" spc="-90" dirty="0">
                          <a:latin typeface="Verdana" panose="020B0604030504040204"/>
                          <a:cs typeface="Verdana" panose="020B0604030504040204"/>
                        </a:rPr>
                        <a:t>if </a:t>
                      </a:r>
                      <a:r>
                        <a:rPr sz="1800" spc="-110" dirty="0">
                          <a:latin typeface="Verdana" panose="020B0604030504040204"/>
                          <a:cs typeface="Verdana" panose="020B0604030504040204"/>
                        </a:rPr>
                        <a:t>it </a:t>
                      </a:r>
                      <a:r>
                        <a:rPr sz="1800" spc="-180" dirty="0">
                          <a:latin typeface="Verdana" panose="020B0604030504040204"/>
                          <a:cs typeface="Verdana" panose="020B0604030504040204"/>
                        </a:rPr>
                        <a:t>is</a:t>
                      </a:r>
                      <a:endParaRPr sz="1800" dirty="0">
                        <a:latin typeface="Verdana" panose="020B0604030504040204"/>
                        <a:cs typeface="Verdana" panose="020B0604030504040204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AF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b="1" dirty="0">
                          <a:latin typeface="Gothic Uralic"/>
                          <a:cs typeface="Gothic Uralic"/>
                        </a:rPr>
                        <a:t>x &lt;</a:t>
                      </a:r>
                      <a:r>
                        <a:rPr sz="1800" b="1" spc="-40" dirty="0">
                          <a:latin typeface="Gothic Uralic"/>
                          <a:cs typeface="Gothic Uralic"/>
                        </a:rPr>
                        <a:t> </a:t>
                      </a:r>
                      <a:r>
                        <a:rPr sz="1800" b="1" dirty="0">
                          <a:latin typeface="Gothic Uralic"/>
                          <a:cs typeface="Gothic Uralic"/>
                        </a:rPr>
                        <a:t>y</a:t>
                      </a:r>
                      <a:endParaRPr sz="1800" dirty="0">
                        <a:latin typeface="Gothic Uralic"/>
                        <a:cs typeface="Gothic Uralic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2E2"/>
                    </a:solidFill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spc="10" dirty="0">
                          <a:latin typeface="Verdana" panose="020B0604030504040204"/>
                          <a:cs typeface="Verdana" panose="020B0604030504040204"/>
                        </a:rPr>
                        <a:t>Checks </a:t>
                      </a:r>
                      <a:r>
                        <a:rPr sz="1800" spc="-90" dirty="0">
                          <a:latin typeface="Verdana" panose="020B0604030504040204"/>
                          <a:cs typeface="Verdana" panose="020B0604030504040204"/>
                        </a:rPr>
                        <a:t>if </a:t>
                      </a:r>
                      <a:r>
                        <a:rPr sz="1800" spc="-204" dirty="0">
                          <a:latin typeface="Verdana" panose="020B0604030504040204"/>
                          <a:cs typeface="Verdana" panose="020B0604030504040204"/>
                        </a:rPr>
                        <a:t>x </a:t>
                      </a:r>
                      <a:r>
                        <a:rPr sz="1800" spc="-180" dirty="0">
                          <a:latin typeface="Verdana" panose="020B0604030504040204"/>
                          <a:cs typeface="Verdana" panose="020B0604030504040204"/>
                        </a:rPr>
                        <a:t>is </a:t>
                      </a:r>
                      <a:r>
                        <a:rPr sz="1800" b="1" dirty="0">
                          <a:latin typeface="Gothic Uralic"/>
                          <a:cs typeface="Gothic Uralic"/>
                        </a:rPr>
                        <a:t>less </a:t>
                      </a:r>
                      <a:r>
                        <a:rPr sz="1800" b="1" spc="-5" dirty="0">
                          <a:latin typeface="Gothic Uralic"/>
                          <a:cs typeface="Gothic Uralic"/>
                        </a:rPr>
                        <a:t>than </a:t>
                      </a:r>
                      <a:r>
                        <a:rPr sz="1800" spc="-100" dirty="0">
                          <a:latin typeface="Verdana" panose="020B0604030504040204"/>
                          <a:cs typeface="Verdana" panose="020B0604030504040204"/>
                        </a:rPr>
                        <a:t>y </a:t>
                      </a:r>
                      <a:r>
                        <a:rPr sz="1800" spc="65" dirty="0">
                          <a:latin typeface="Verdana" panose="020B0604030504040204"/>
                          <a:cs typeface="Verdana" panose="020B0604030504040204"/>
                        </a:rPr>
                        <a:t>and</a:t>
                      </a:r>
                      <a:r>
                        <a:rPr sz="1800" spc="-405" dirty="0">
                          <a:latin typeface="Verdana" panose="020B0604030504040204"/>
                          <a:cs typeface="Verdana" panose="020B0604030504040204"/>
                        </a:rPr>
                        <a:t> </a:t>
                      </a:r>
                      <a:r>
                        <a:rPr sz="1800" spc="-120" dirty="0">
                          <a:latin typeface="Verdana" panose="020B0604030504040204"/>
                          <a:cs typeface="Verdana" panose="020B0604030504040204"/>
                        </a:rPr>
                        <a:t>returns </a:t>
                      </a:r>
                      <a:r>
                        <a:rPr sz="1800" i="1" dirty="0">
                          <a:latin typeface="TeXGyreAdventor"/>
                          <a:cs typeface="TeXGyreAdventor"/>
                        </a:rPr>
                        <a:t>true </a:t>
                      </a:r>
                      <a:r>
                        <a:rPr sz="1800" spc="-90" dirty="0">
                          <a:latin typeface="Verdana" panose="020B0604030504040204"/>
                          <a:cs typeface="Verdana" panose="020B0604030504040204"/>
                        </a:rPr>
                        <a:t>if </a:t>
                      </a:r>
                      <a:r>
                        <a:rPr sz="1800" spc="-110" dirty="0">
                          <a:latin typeface="Verdana" panose="020B0604030504040204"/>
                          <a:cs typeface="Verdana" panose="020B0604030504040204"/>
                        </a:rPr>
                        <a:t>it </a:t>
                      </a:r>
                      <a:r>
                        <a:rPr sz="1800" spc="-180" dirty="0">
                          <a:latin typeface="Verdana" panose="020B0604030504040204"/>
                          <a:cs typeface="Verdana" panose="020B0604030504040204"/>
                        </a:rPr>
                        <a:t>is</a:t>
                      </a:r>
                      <a:endParaRPr sz="1800" dirty="0">
                        <a:latin typeface="Verdana" panose="020B0604030504040204"/>
                        <a:cs typeface="Verdana" panose="020B0604030504040204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2E2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b="1" dirty="0">
                          <a:latin typeface="Gothic Uralic"/>
                          <a:cs typeface="Gothic Uralic"/>
                        </a:rPr>
                        <a:t>x </a:t>
                      </a:r>
                      <a:r>
                        <a:rPr sz="1800" b="1" spc="-5" dirty="0">
                          <a:latin typeface="Gothic Uralic"/>
                          <a:cs typeface="Gothic Uralic"/>
                        </a:rPr>
                        <a:t>&gt;=</a:t>
                      </a:r>
                      <a:r>
                        <a:rPr sz="1800" b="1" spc="-40" dirty="0">
                          <a:latin typeface="Gothic Uralic"/>
                          <a:cs typeface="Gothic Uralic"/>
                        </a:rPr>
                        <a:t> </a:t>
                      </a:r>
                      <a:r>
                        <a:rPr sz="1800" b="1" dirty="0">
                          <a:latin typeface="Gothic Uralic"/>
                          <a:cs typeface="Gothic Uralic"/>
                        </a:rPr>
                        <a:t>y</a:t>
                      </a:r>
                      <a:endParaRPr sz="1800" dirty="0">
                        <a:latin typeface="Gothic Uralic"/>
                        <a:cs typeface="Gothic Uralic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AF0"/>
                    </a:solidFill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spc="10" dirty="0">
                          <a:latin typeface="Verdana" panose="020B0604030504040204"/>
                          <a:cs typeface="Verdana" panose="020B0604030504040204"/>
                        </a:rPr>
                        <a:t>Checks </a:t>
                      </a:r>
                      <a:r>
                        <a:rPr sz="1800" spc="-95" dirty="0">
                          <a:latin typeface="Verdana" panose="020B0604030504040204"/>
                          <a:cs typeface="Verdana" panose="020B0604030504040204"/>
                        </a:rPr>
                        <a:t>if </a:t>
                      </a:r>
                      <a:r>
                        <a:rPr sz="1800" spc="-204" dirty="0">
                          <a:latin typeface="Verdana" panose="020B0604030504040204"/>
                          <a:cs typeface="Verdana" panose="020B0604030504040204"/>
                        </a:rPr>
                        <a:t>x </a:t>
                      </a:r>
                      <a:r>
                        <a:rPr sz="1800" spc="-180" dirty="0">
                          <a:latin typeface="Verdana" panose="020B0604030504040204"/>
                          <a:cs typeface="Verdana" panose="020B0604030504040204"/>
                        </a:rPr>
                        <a:t>is </a:t>
                      </a:r>
                      <a:r>
                        <a:rPr sz="1800" b="1" spc="-5" dirty="0">
                          <a:latin typeface="Gothic Uralic"/>
                          <a:cs typeface="Gothic Uralic"/>
                        </a:rPr>
                        <a:t>greater </a:t>
                      </a:r>
                      <a:r>
                        <a:rPr sz="1800" b="1" dirty="0">
                          <a:latin typeface="Gothic Uralic"/>
                          <a:cs typeface="Gothic Uralic"/>
                        </a:rPr>
                        <a:t>than </a:t>
                      </a:r>
                      <a:r>
                        <a:rPr sz="1800" b="1" spc="-5" dirty="0">
                          <a:latin typeface="Gothic Uralic"/>
                          <a:cs typeface="Gothic Uralic"/>
                        </a:rPr>
                        <a:t>or equal </a:t>
                      </a:r>
                      <a:r>
                        <a:rPr sz="1800" b="1" dirty="0">
                          <a:latin typeface="Gothic Uralic"/>
                          <a:cs typeface="Gothic Uralic"/>
                        </a:rPr>
                        <a:t>to </a:t>
                      </a:r>
                      <a:r>
                        <a:rPr sz="1800" spc="-105" dirty="0">
                          <a:latin typeface="Verdana" panose="020B0604030504040204"/>
                          <a:cs typeface="Verdana" panose="020B0604030504040204"/>
                        </a:rPr>
                        <a:t>y </a:t>
                      </a:r>
                      <a:r>
                        <a:rPr sz="1800" spc="65" dirty="0">
                          <a:latin typeface="Verdana" panose="020B0604030504040204"/>
                          <a:cs typeface="Verdana" panose="020B0604030504040204"/>
                        </a:rPr>
                        <a:t>and</a:t>
                      </a:r>
                      <a:r>
                        <a:rPr sz="1800" spc="-395" dirty="0">
                          <a:latin typeface="Verdana" panose="020B0604030504040204"/>
                          <a:cs typeface="Verdana" panose="020B0604030504040204"/>
                        </a:rPr>
                        <a:t> </a:t>
                      </a:r>
                      <a:r>
                        <a:rPr sz="1800" spc="-120" dirty="0">
                          <a:latin typeface="Verdana" panose="020B0604030504040204"/>
                          <a:cs typeface="Verdana" panose="020B0604030504040204"/>
                        </a:rPr>
                        <a:t>returns </a:t>
                      </a:r>
                      <a:r>
                        <a:rPr sz="1800" i="1" dirty="0">
                          <a:latin typeface="TeXGyreAdventor"/>
                          <a:cs typeface="TeXGyreAdventor"/>
                        </a:rPr>
                        <a:t>true </a:t>
                      </a:r>
                      <a:r>
                        <a:rPr sz="1800" spc="-95" dirty="0">
                          <a:latin typeface="Verdana" panose="020B0604030504040204"/>
                          <a:cs typeface="Verdana" panose="020B0604030504040204"/>
                        </a:rPr>
                        <a:t>if </a:t>
                      </a:r>
                      <a:r>
                        <a:rPr sz="1800" spc="-110" dirty="0">
                          <a:latin typeface="Verdana" panose="020B0604030504040204"/>
                          <a:cs typeface="Verdana" panose="020B0604030504040204"/>
                        </a:rPr>
                        <a:t>it </a:t>
                      </a:r>
                      <a:r>
                        <a:rPr sz="1800" spc="-180" dirty="0">
                          <a:latin typeface="Verdana" panose="020B0604030504040204"/>
                          <a:cs typeface="Verdana" panose="020B0604030504040204"/>
                        </a:rPr>
                        <a:t>is</a:t>
                      </a:r>
                      <a:endParaRPr sz="1800" dirty="0">
                        <a:latin typeface="Verdana" panose="020B0604030504040204"/>
                        <a:cs typeface="Verdana" panose="020B0604030504040204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AF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b="1" dirty="0">
                          <a:latin typeface="Gothic Uralic"/>
                          <a:cs typeface="Gothic Uralic"/>
                        </a:rPr>
                        <a:t>x </a:t>
                      </a:r>
                      <a:r>
                        <a:rPr sz="1800" b="1" spc="-5" dirty="0">
                          <a:latin typeface="Gothic Uralic"/>
                          <a:cs typeface="Gothic Uralic"/>
                        </a:rPr>
                        <a:t>&lt;=</a:t>
                      </a:r>
                      <a:r>
                        <a:rPr sz="1800" b="1" spc="-40" dirty="0">
                          <a:latin typeface="Gothic Uralic"/>
                          <a:cs typeface="Gothic Uralic"/>
                        </a:rPr>
                        <a:t> </a:t>
                      </a:r>
                      <a:r>
                        <a:rPr sz="1800" b="1" dirty="0">
                          <a:latin typeface="Gothic Uralic"/>
                          <a:cs typeface="Gothic Uralic"/>
                        </a:rPr>
                        <a:t>y</a:t>
                      </a:r>
                      <a:endParaRPr sz="1800" dirty="0">
                        <a:latin typeface="Gothic Uralic"/>
                        <a:cs typeface="Gothic Uralic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2E2"/>
                    </a:solidFill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spc="10" dirty="0">
                          <a:latin typeface="Verdana" panose="020B0604030504040204"/>
                          <a:cs typeface="Verdana" panose="020B0604030504040204"/>
                        </a:rPr>
                        <a:t>Checks </a:t>
                      </a:r>
                      <a:r>
                        <a:rPr sz="1800" spc="-95" dirty="0">
                          <a:latin typeface="Verdana" panose="020B0604030504040204"/>
                          <a:cs typeface="Verdana" panose="020B0604030504040204"/>
                        </a:rPr>
                        <a:t>if </a:t>
                      </a:r>
                      <a:r>
                        <a:rPr sz="1800" spc="-204" dirty="0">
                          <a:latin typeface="Verdana" panose="020B0604030504040204"/>
                          <a:cs typeface="Verdana" panose="020B0604030504040204"/>
                        </a:rPr>
                        <a:t>x </a:t>
                      </a:r>
                      <a:r>
                        <a:rPr sz="1800" spc="-180" dirty="0">
                          <a:latin typeface="Verdana" panose="020B0604030504040204"/>
                          <a:cs typeface="Verdana" panose="020B0604030504040204"/>
                        </a:rPr>
                        <a:t>is </a:t>
                      </a:r>
                      <a:r>
                        <a:rPr sz="1800" b="1" spc="-5" dirty="0">
                          <a:latin typeface="Gothic Uralic"/>
                          <a:cs typeface="Gothic Uralic"/>
                        </a:rPr>
                        <a:t>less </a:t>
                      </a:r>
                      <a:r>
                        <a:rPr sz="1800" b="1" dirty="0">
                          <a:latin typeface="Gothic Uralic"/>
                          <a:cs typeface="Gothic Uralic"/>
                        </a:rPr>
                        <a:t>than </a:t>
                      </a:r>
                      <a:r>
                        <a:rPr sz="1800" b="1" spc="-5" dirty="0">
                          <a:latin typeface="Gothic Uralic"/>
                          <a:cs typeface="Gothic Uralic"/>
                        </a:rPr>
                        <a:t>or equal </a:t>
                      </a:r>
                      <a:r>
                        <a:rPr sz="1800" b="1" dirty="0">
                          <a:latin typeface="Gothic Uralic"/>
                          <a:cs typeface="Gothic Uralic"/>
                        </a:rPr>
                        <a:t>to </a:t>
                      </a:r>
                      <a:r>
                        <a:rPr sz="1800" spc="-105" dirty="0">
                          <a:latin typeface="Verdana" panose="020B0604030504040204"/>
                          <a:cs typeface="Verdana" panose="020B0604030504040204"/>
                        </a:rPr>
                        <a:t>y </a:t>
                      </a:r>
                      <a:r>
                        <a:rPr sz="1800" spc="65" dirty="0">
                          <a:latin typeface="Verdana" panose="020B0604030504040204"/>
                          <a:cs typeface="Verdana" panose="020B0604030504040204"/>
                        </a:rPr>
                        <a:t>and</a:t>
                      </a:r>
                      <a:r>
                        <a:rPr sz="1800" spc="-380" dirty="0">
                          <a:latin typeface="Verdana" panose="020B0604030504040204"/>
                          <a:cs typeface="Verdana" panose="020B0604030504040204"/>
                        </a:rPr>
                        <a:t> </a:t>
                      </a:r>
                      <a:r>
                        <a:rPr sz="1800" spc="-120" dirty="0">
                          <a:latin typeface="Verdana" panose="020B0604030504040204"/>
                          <a:cs typeface="Verdana" panose="020B0604030504040204"/>
                        </a:rPr>
                        <a:t>returns </a:t>
                      </a:r>
                      <a:r>
                        <a:rPr sz="1800" i="1" dirty="0">
                          <a:latin typeface="TeXGyreAdventor"/>
                          <a:cs typeface="TeXGyreAdventor"/>
                        </a:rPr>
                        <a:t>true </a:t>
                      </a:r>
                      <a:r>
                        <a:rPr sz="1800" spc="-95" dirty="0">
                          <a:latin typeface="Verdana" panose="020B0604030504040204"/>
                          <a:cs typeface="Verdana" panose="020B0604030504040204"/>
                        </a:rPr>
                        <a:t>if </a:t>
                      </a:r>
                      <a:r>
                        <a:rPr sz="1800" spc="-110" dirty="0">
                          <a:latin typeface="Verdana" panose="020B0604030504040204"/>
                          <a:cs typeface="Verdana" panose="020B0604030504040204"/>
                        </a:rPr>
                        <a:t>it </a:t>
                      </a:r>
                      <a:r>
                        <a:rPr sz="1800" spc="-180" dirty="0">
                          <a:latin typeface="Verdana" panose="020B0604030504040204"/>
                          <a:cs typeface="Verdana" panose="020B0604030504040204"/>
                        </a:rPr>
                        <a:t>is</a:t>
                      </a:r>
                      <a:endParaRPr sz="1800" dirty="0">
                        <a:latin typeface="Verdana" panose="020B0604030504040204"/>
                        <a:cs typeface="Verdana" panose="020B0604030504040204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2E2"/>
                    </a:solidFill>
                  </a:tcPr>
                </a:tc>
              </a:tr>
              <a:tr h="3708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b="1" dirty="0">
                          <a:latin typeface="Gothic Uralic"/>
                          <a:cs typeface="Gothic Uralic"/>
                        </a:rPr>
                        <a:t>x </a:t>
                      </a:r>
                      <a:r>
                        <a:rPr sz="1800" b="1" spc="-5" dirty="0">
                          <a:latin typeface="Gothic Uralic"/>
                          <a:cs typeface="Gothic Uralic"/>
                        </a:rPr>
                        <a:t>!=</a:t>
                      </a:r>
                      <a:r>
                        <a:rPr sz="1800" b="1" spc="-40" dirty="0">
                          <a:latin typeface="Gothic Uralic"/>
                          <a:cs typeface="Gothic Uralic"/>
                        </a:rPr>
                        <a:t> </a:t>
                      </a:r>
                      <a:r>
                        <a:rPr sz="1800" b="1" dirty="0">
                          <a:latin typeface="Gothic Uralic"/>
                          <a:cs typeface="Gothic Uralic"/>
                        </a:rPr>
                        <a:t>y</a:t>
                      </a:r>
                      <a:endParaRPr sz="1800" dirty="0">
                        <a:latin typeface="Gothic Uralic"/>
                        <a:cs typeface="Gothic Uralic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AF0"/>
                    </a:solidFill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spc="10" dirty="0">
                          <a:latin typeface="Verdana" panose="020B0604030504040204"/>
                          <a:cs typeface="Verdana" panose="020B0604030504040204"/>
                        </a:rPr>
                        <a:t>Checks</a:t>
                      </a:r>
                      <a:r>
                        <a:rPr sz="1800" spc="-135" dirty="0">
                          <a:latin typeface="Verdana" panose="020B0604030504040204"/>
                          <a:cs typeface="Verdana" panose="020B0604030504040204"/>
                        </a:rPr>
                        <a:t> </a:t>
                      </a:r>
                      <a:r>
                        <a:rPr sz="1800" spc="-95" dirty="0">
                          <a:latin typeface="Verdana" panose="020B0604030504040204"/>
                          <a:cs typeface="Verdana" panose="020B0604030504040204"/>
                        </a:rPr>
                        <a:t>if</a:t>
                      </a:r>
                      <a:r>
                        <a:rPr sz="1800" spc="-155" dirty="0">
                          <a:latin typeface="Verdana" panose="020B0604030504040204"/>
                          <a:cs typeface="Verdana" panose="020B0604030504040204"/>
                        </a:rPr>
                        <a:t> </a:t>
                      </a:r>
                      <a:r>
                        <a:rPr sz="1800" spc="-204" dirty="0">
                          <a:latin typeface="Verdana" panose="020B0604030504040204"/>
                          <a:cs typeface="Verdana" panose="020B0604030504040204"/>
                        </a:rPr>
                        <a:t>x</a:t>
                      </a:r>
                      <a:r>
                        <a:rPr sz="1800" spc="-145" dirty="0">
                          <a:latin typeface="Verdana" panose="020B0604030504040204"/>
                          <a:cs typeface="Verdana" panose="020B0604030504040204"/>
                        </a:rPr>
                        <a:t> </a:t>
                      </a:r>
                      <a:r>
                        <a:rPr sz="1800" spc="65" dirty="0">
                          <a:latin typeface="Verdana" panose="020B0604030504040204"/>
                          <a:cs typeface="Verdana" panose="020B0604030504040204"/>
                        </a:rPr>
                        <a:t>and</a:t>
                      </a:r>
                      <a:r>
                        <a:rPr sz="1800" spc="-120" dirty="0">
                          <a:latin typeface="Verdana" panose="020B0604030504040204"/>
                          <a:cs typeface="Verdana" panose="020B0604030504040204"/>
                        </a:rPr>
                        <a:t> </a:t>
                      </a:r>
                      <a:r>
                        <a:rPr sz="1800" spc="-105" dirty="0">
                          <a:latin typeface="Verdana" panose="020B0604030504040204"/>
                          <a:cs typeface="Verdana" panose="020B0604030504040204"/>
                        </a:rPr>
                        <a:t>y</a:t>
                      </a:r>
                      <a:r>
                        <a:rPr sz="1800" spc="-135" dirty="0">
                          <a:latin typeface="Verdana" panose="020B0604030504040204"/>
                          <a:cs typeface="Verdana" panose="020B0604030504040204"/>
                        </a:rPr>
                        <a:t> </a:t>
                      </a:r>
                      <a:r>
                        <a:rPr sz="1800" dirty="0">
                          <a:latin typeface="Verdana" panose="020B0604030504040204"/>
                          <a:cs typeface="Verdana" panose="020B0604030504040204"/>
                        </a:rPr>
                        <a:t>are</a:t>
                      </a:r>
                      <a:r>
                        <a:rPr sz="1800" spc="-125" dirty="0">
                          <a:latin typeface="Verdana" panose="020B0604030504040204"/>
                          <a:cs typeface="Verdana" panose="020B0604030504040204"/>
                        </a:rPr>
                        <a:t> </a:t>
                      </a:r>
                      <a:r>
                        <a:rPr sz="1800" b="1" spc="-5" dirty="0">
                          <a:latin typeface="Gothic Uralic"/>
                          <a:cs typeface="Gothic Uralic"/>
                        </a:rPr>
                        <a:t>equal</a:t>
                      </a:r>
                      <a:r>
                        <a:rPr sz="1800" b="1" dirty="0">
                          <a:latin typeface="Gothic Uralic"/>
                          <a:cs typeface="Gothic Uralic"/>
                        </a:rPr>
                        <a:t> </a:t>
                      </a:r>
                      <a:r>
                        <a:rPr sz="1800" spc="65" dirty="0">
                          <a:latin typeface="Verdana" panose="020B0604030504040204"/>
                          <a:cs typeface="Verdana" panose="020B0604030504040204"/>
                        </a:rPr>
                        <a:t>and</a:t>
                      </a:r>
                      <a:r>
                        <a:rPr sz="1800" spc="-130" dirty="0">
                          <a:latin typeface="Verdana" panose="020B0604030504040204"/>
                          <a:cs typeface="Verdana" panose="020B0604030504040204"/>
                        </a:rPr>
                        <a:t> </a:t>
                      </a:r>
                      <a:r>
                        <a:rPr sz="1800" spc="-120" dirty="0">
                          <a:latin typeface="Verdana" panose="020B0604030504040204"/>
                          <a:cs typeface="Verdana" panose="020B0604030504040204"/>
                        </a:rPr>
                        <a:t>returns</a:t>
                      </a:r>
                      <a:r>
                        <a:rPr sz="1800" spc="-95" dirty="0">
                          <a:latin typeface="Verdana" panose="020B0604030504040204"/>
                          <a:cs typeface="Verdana" panose="020B0604030504040204"/>
                        </a:rPr>
                        <a:t> </a:t>
                      </a:r>
                      <a:r>
                        <a:rPr sz="1800" i="1" dirty="0">
                          <a:latin typeface="TeXGyreAdventor"/>
                          <a:cs typeface="TeXGyreAdventor"/>
                        </a:rPr>
                        <a:t>true</a:t>
                      </a:r>
                      <a:r>
                        <a:rPr sz="1800" i="1" spc="-5" dirty="0">
                          <a:latin typeface="TeXGyreAdventor"/>
                          <a:cs typeface="TeXGyreAdventor"/>
                        </a:rPr>
                        <a:t> </a:t>
                      </a:r>
                      <a:r>
                        <a:rPr sz="1800" spc="-95" dirty="0">
                          <a:latin typeface="Verdana" panose="020B0604030504040204"/>
                          <a:cs typeface="Verdana" panose="020B0604030504040204"/>
                        </a:rPr>
                        <a:t>if</a:t>
                      </a:r>
                      <a:r>
                        <a:rPr sz="1800" spc="-155" dirty="0">
                          <a:latin typeface="Verdana" panose="020B0604030504040204"/>
                          <a:cs typeface="Verdana" panose="020B0604030504040204"/>
                        </a:rPr>
                        <a:t> </a:t>
                      </a:r>
                      <a:r>
                        <a:rPr sz="1800" spc="-45" dirty="0">
                          <a:latin typeface="Verdana" panose="020B0604030504040204"/>
                          <a:cs typeface="Verdana" panose="020B0604030504040204"/>
                        </a:rPr>
                        <a:t>they</a:t>
                      </a:r>
                      <a:r>
                        <a:rPr sz="1800" spc="-114" dirty="0">
                          <a:latin typeface="Verdana" panose="020B0604030504040204"/>
                          <a:cs typeface="Verdana" panose="020B0604030504040204"/>
                        </a:rPr>
                        <a:t> </a:t>
                      </a:r>
                      <a:r>
                        <a:rPr sz="1800" dirty="0">
                          <a:latin typeface="Verdana" panose="020B0604030504040204"/>
                          <a:cs typeface="Verdana" panose="020B0604030504040204"/>
                        </a:rPr>
                        <a:t>are</a:t>
                      </a:r>
                      <a:r>
                        <a:rPr sz="1800" spc="-120" dirty="0">
                          <a:latin typeface="Verdana" panose="020B0604030504040204"/>
                          <a:cs typeface="Verdana" panose="020B0604030504040204"/>
                        </a:rPr>
                        <a:t> </a:t>
                      </a:r>
                      <a:r>
                        <a:rPr sz="1800" b="1" spc="-5" dirty="0">
                          <a:latin typeface="Gothic Uralic"/>
                          <a:cs typeface="Gothic Uralic"/>
                        </a:rPr>
                        <a:t>not</a:t>
                      </a:r>
                      <a:endParaRPr sz="1800" dirty="0">
                        <a:latin typeface="Gothic Uralic"/>
                        <a:cs typeface="Gothic Uralic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AF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8051292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9000" y="165100"/>
            <a:ext cx="9478645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Preview: Useful </a:t>
            </a:r>
            <a:r>
              <a:rPr spc="-5" dirty="0"/>
              <a:t>Operators in</a:t>
            </a:r>
            <a:r>
              <a:rPr spc="70" dirty="0"/>
              <a:t> </a:t>
            </a:r>
            <a:r>
              <a:rPr spc="-5" dirty="0"/>
              <a:t>C</a:t>
            </a:r>
            <a:endParaRPr spc="-5" dirty="0"/>
          </a:p>
        </p:txBody>
      </p:sp>
      <p:sp>
        <p:nvSpPr>
          <p:cNvPr id="7" name="object 7"/>
          <p:cNvSpPr/>
          <p:nvPr/>
        </p:nvSpPr>
        <p:spPr>
          <a:xfrm>
            <a:off x="682751" y="1362455"/>
            <a:ext cx="2543556" cy="32872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75791" y="1474724"/>
            <a:ext cx="21647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Logical</a:t>
            </a:r>
            <a:r>
              <a:rPr sz="2000" b="1" i="1" spc="-20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b="1" i="1" spc="-1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operators</a:t>
            </a:r>
            <a:endParaRPr sz="20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5791" y="4125595"/>
            <a:ext cx="14255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Truth</a:t>
            </a:r>
            <a:r>
              <a:rPr sz="2000" spc="-2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tables</a:t>
            </a:r>
            <a:endParaRPr sz="2000" dirty="0">
              <a:latin typeface="Verdana" panose="020B0604030504040204"/>
              <a:cs typeface="Verdana" panose="020B0604030504040204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242148" y="2303272"/>
          <a:ext cx="10133965" cy="14833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3695"/>
                <a:gridCol w="2670810"/>
                <a:gridCol w="5839460"/>
              </a:tblGrid>
              <a:tr h="3708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Expression</a:t>
                      </a:r>
                      <a:endParaRPr sz="1800" dirty="0">
                        <a:latin typeface="Gothic Uralic"/>
                        <a:cs typeface="Gothic Uralic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966A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How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many</a:t>
                      </a:r>
                      <a:r>
                        <a:rPr sz="1800" b="1" spc="-5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operands?</a:t>
                      </a:r>
                      <a:endParaRPr sz="1800" dirty="0">
                        <a:latin typeface="Gothic Uralic"/>
                        <a:cs typeface="Gothic Uralic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966AC"/>
                    </a:solidFill>
                  </a:tcPr>
                </a:tc>
                <a:tc>
                  <a:txBody>
                    <a:bodyPr/>
                    <a:lstStyle/>
                    <a:p>
                      <a:pPr marL="1562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What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does it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do?</a:t>
                      </a:r>
                      <a:endParaRPr sz="1800" dirty="0">
                        <a:latin typeface="Gothic Uralic"/>
                        <a:cs typeface="Gothic Uralic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966AC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b="1" spc="-5" dirty="0">
                          <a:latin typeface="Gothic Uralic"/>
                          <a:cs typeface="Gothic Uralic"/>
                        </a:rPr>
                        <a:t>!x</a:t>
                      </a:r>
                      <a:endParaRPr sz="1800" dirty="0">
                        <a:latin typeface="Gothic Uralic"/>
                        <a:cs typeface="Gothic Uralic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2E2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spc="60" dirty="0">
                          <a:latin typeface="Verdana" panose="020B0604030504040204"/>
                          <a:cs typeface="Verdana" panose="020B0604030504040204"/>
                        </a:rPr>
                        <a:t>One</a:t>
                      </a:r>
                      <a:endParaRPr sz="1800" dirty="0">
                        <a:latin typeface="Verdana" panose="020B0604030504040204"/>
                        <a:cs typeface="Verdana" panose="020B0604030504040204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2E2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spc="-85" dirty="0">
                          <a:latin typeface="Verdana" panose="020B0604030504040204"/>
                          <a:cs typeface="Verdana" panose="020B0604030504040204"/>
                        </a:rPr>
                        <a:t>Performs </a:t>
                      </a:r>
                      <a:r>
                        <a:rPr sz="1800" spc="20" dirty="0">
                          <a:latin typeface="Verdana" panose="020B0604030504040204"/>
                          <a:cs typeface="Verdana" panose="020B0604030504040204"/>
                        </a:rPr>
                        <a:t>logical </a:t>
                      </a:r>
                      <a:r>
                        <a:rPr sz="1800" spc="-70" dirty="0">
                          <a:latin typeface="Verdana" panose="020B0604030504040204"/>
                          <a:cs typeface="Verdana" panose="020B0604030504040204"/>
                        </a:rPr>
                        <a:t>NOT </a:t>
                      </a:r>
                      <a:r>
                        <a:rPr sz="1800" spc="-25" dirty="0">
                          <a:latin typeface="Verdana" panose="020B0604030504040204"/>
                          <a:cs typeface="Verdana" panose="020B0604030504040204"/>
                        </a:rPr>
                        <a:t>(negates </a:t>
                      </a:r>
                      <a:r>
                        <a:rPr sz="1800" spc="-50" dirty="0">
                          <a:latin typeface="Verdana" panose="020B0604030504040204"/>
                          <a:cs typeface="Verdana" panose="020B0604030504040204"/>
                        </a:rPr>
                        <a:t>current</a:t>
                      </a:r>
                      <a:r>
                        <a:rPr sz="1800" spc="-455" dirty="0">
                          <a:latin typeface="Verdana" panose="020B0604030504040204"/>
                          <a:cs typeface="Verdana" panose="020B0604030504040204"/>
                        </a:rPr>
                        <a:t> </a:t>
                      </a:r>
                      <a:r>
                        <a:rPr sz="1800" spc="-110" dirty="0">
                          <a:latin typeface="Verdana" panose="020B0604030504040204"/>
                          <a:cs typeface="Verdana" panose="020B0604030504040204"/>
                        </a:rPr>
                        <a:t>truth </a:t>
                      </a:r>
                      <a:r>
                        <a:rPr sz="1800" spc="-25" dirty="0">
                          <a:latin typeface="Verdana" panose="020B0604030504040204"/>
                          <a:cs typeface="Verdana" panose="020B0604030504040204"/>
                        </a:rPr>
                        <a:t>value)</a:t>
                      </a:r>
                      <a:endParaRPr sz="1800" dirty="0">
                        <a:latin typeface="Verdana" panose="020B0604030504040204"/>
                        <a:cs typeface="Verdana" panose="020B0604030504040204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2E2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b="1" dirty="0">
                          <a:latin typeface="Gothic Uralic"/>
                          <a:cs typeface="Gothic Uralic"/>
                        </a:rPr>
                        <a:t>x </a:t>
                      </a:r>
                      <a:r>
                        <a:rPr sz="1800" b="1" spc="-5" dirty="0">
                          <a:latin typeface="Gothic Uralic"/>
                          <a:cs typeface="Gothic Uralic"/>
                        </a:rPr>
                        <a:t>&amp;&amp;</a:t>
                      </a:r>
                      <a:r>
                        <a:rPr sz="1800" b="1" spc="-30" dirty="0">
                          <a:latin typeface="Gothic Uralic"/>
                          <a:cs typeface="Gothic Uralic"/>
                        </a:rPr>
                        <a:t> </a:t>
                      </a:r>
                      <a:r>
                        <a:rPr sz="1800" b="1" dirty="0">
                          <a:latin typeface="Gothic Uralic"/>
                          <a:cs typeface="Gothic Uralic"/>
                        </a:rPr>
                        <a:t>y</a:t>
                      </a:r>
                      <a:endParaRPr sz="1800" dirty="0">
                        <a:latin typeface="Gothic Uralic"/>
                        <a:cs typeface="Gothic Uralic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AF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95" dirty="0">
                          <a:latin typeface="Verdana" panose="020B0604030504040204"/>
                          <a:cs typeface="Verdana" panose="020B0604030504040204"/>
                        </a:rPr>
                        <a:t>Two </a:t>
                      </a:r>
                      <a:r>
                        <a:rPr sz="1800" spc="-70" dirty="0">
                          <a:latin typeface="Verdana" panose="020B0604030504040204"/>
                          <a:cs typeface="Verdana" panose="020B0604030504040204"/>
                        </a:rPr>
                        <a:t>or</a:t>
                      </a:r>
                      <a:r>
                        <a:rPr sz="1800" spc="-165" dirty="0">
                          <a:latin typeface="Verdana" panose="020B0604030504040204"/>
                          <a:cs typeface="Verdana" panose="020B0604030504040204"/>
                        </a:rPr>
                        <a:t> </a:t>
                      </a:r>
                      <a:r>
                        <a:rPr sz="1800" spc="-30" dirty="0">
                          <a:latin typeface="Verdana" panose="020B0604030504040204"/>
                          <a:cs typeface="Verdana" panose="020B0604030504040204"/>
                        </a:rPr>
                        <a:t>more</a:t>
                      </a:r>
                      <a:endParaRPr sz="1800" dirty="0">
                        <a:latin typeface="Verdana" panose="020B0604030504040204"/>
                        <a:cs typeface="Verdana" panose="020B0604030504040204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AF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85" dirty="0">
                          <a:latin typeface="Verdana" panose="020B0604030504040204"/>
                          <a:cs typeface="Verdana" panose="020B0604030504040204"/>
                        </a:rPr>
                        <a:t>Performs</a:t>
                      </a:r>
                      <a:r>
                        <a:rPr sz="1800" spc="-155" dirty="0">
                          <a:latin typeface="Verdana" panose="020B0604030504040204"/>
                          <a:cs typeface="Verdana" panose="020B0604030504040204"/>
                        </a:rPr>
                        <a:t> </a:t>
                      </a:r>
                      <a:r>
                        <a:rPr sz="1800" spc="20" dirty="0">
                          <a:latin typeface="Verdana" panose="020B0604030504040204"/>
                          <a:cs typeface="Verdana" panose="020B0604030504040204"/>
                        </a:rPr>
                        <a:t>logical</a:t>
                      </a:r>
                      <a:r>
                        <a:rPr sz="1800" spc="-160" dirty="0">
                          <a:latin typeface="Verdana" panose="020B0604030504040204"/>
                          <a:cs typeface="Verdana" panose="020B0604030504040204"/>
                        </a:rPr>
                        <a:t> </a:t>
                      </a:r>
                      <a:r>
                        <a:rPr sz="1800" spc="20" dirty="0">
                          <a:latin typeface="Verdana" panose="020B0604030504040204"/>
                          <a:cs typeface="Verdana" panose="020B0604030504040204"/>
                        </a:rPr>
                        <a:t>AND</a:t>
                      </a:r>
                      <a:r>
                        <a:rPr sz="1800" spc="-155" dirty="0">
                          <a:latin typeface="Verdana" panose="020B0604030504040204"/>
                          <a:cs typeface="Verdana" panose="020B0604030504040204"/>
                        </a:rPr>
                        <a:t> </a:t>
                      </a:r>
                      <a:r>
                        <a:rPr sz="1800" spc="-100" dirty="0">
                          <a:latin typeface="Verdana" panose="020B0604030504040204"/>
                          <a:cs typeface="Verdana" panose="020B0604030504040204"/>
                        </a:rPr>
                        <a:t>(true</a:t>
                      </a:r>
                      <a:r>
                        <a:rPr sz="1800" spc="-80" dirty="0">
                          <a:latin typeface="Verdana" panose="020B0604030504040204"/>
                          <a:cs typeface="Verdana" panose="020B0604030504040204"/>
                        </a:rPr>
                        <a:t> </a:t>
                      </a:r>
                      <a:r>
                        <a:rPr sz="1800" spc="-90" dirty="0">
                          <a:latin typeface="Verdana" panose="020B0604030504040204"/>
                          <a:cs typeface="Verdana" panose="020B0604030504040204"/>
                        </a:rPr>
                        <a:t>if</a:t>
                      </a:r>
                      <a:r>
                        <a:rPr sz="1800" spc="-155" dirty="0">
                          <a:latin typeface="Verdana" panose="020B0604030504040204"/>
                          <a:cs typeface="Verdana" panose="020B0604030504040204"/>
                        </a:rPr>
                        <a:t> </a:t>
                      </a:r>
                      <a:r>
                        <a:rPr sz="1800" spc="5" dirty="0">
                          <a:latin typeface="Verdana" panose="020B0604030504040204"/>
                          <a:cs typeface="Verdana" panose="020B0604030504040204"/>
                        </a:rPr>
                        <a:t>both</a:t>
                      </a:r>
                      <a:r>
                        <a:rPr sz="1800" spc="-130" dirty="0">
                          <a:latin typeface="Verdana" panose="020B0604030504040204"/>
                          <a:cs typeface="Verdana" panose="020B0604030504040204"/>
                        </a:rPr>
                        <a:t> </a:t>
                      </a:r>
                      <a:r>
                        <a:rPr sz="1800" spc="-95" dirty="0">
                          <a:latin typeface="Verdana" panose="020B0604030504040204"/>
                          <a:cs typeface="Verdana" panose="020B0604030504040204"/>
                        </a:rPr>
                        <a:t>true)</a:t>
                      </a:r>
                      <a:endParaRPr sz="1800" dirty="0">
                        <a:latin typeface="Verdana" panose="020B0604030504040204"/>
                        <a:cs typeface="Verdana" panose="020B0604030504040204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AF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b="1" dirty="0">
                          <a:latin typeface="Gothic Uralic"/>
                          <a:cs typeface="Gothic Uralic"/>
                        </a:rPr>
                        <a:t>x </a:t>
                      </a:r>
                      <a:r>
                        <a:rPr sz="1800" b="1" spc="-5" dirty="0">
                          <a:latin typeface="Gothic Uralic"/>
                          <a:cs typeface="Gothic Uralic"/>
                        </a:rPr>
                        <a:t>||</a:t>
                      </a:r>
                      <a:r>
                        <a:rPr sz="1800" b="1" spc="-40" dirty="0">
                          <a:latin typeface="Gothic Uralic"/>
                          <a:cs typeface="Gothic Uralic"/>
                        </a:rPr>
                        <a:t> </a:t>
                      </a:r>
                      <a:r>
                        <a:rPr sz="1800" b="1" dirty="0">
                          <a:latin typeface="Gothic Uralic"/>
                          <a:cs typeface="Gothic Uralic"/>
                        </a:rPr>
                        <a:t>y</a:t>
                      </a:r>
                      <a:endParaRPr sz="1800" dirty="0">
                        <a:latin typeface="Gothic Uralic"/>
                        <a:cs typeface="Gothic Uralic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2E2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spc="-95" dirty="0">
                          <a:latin typeface="Verdana" panose="020B0604030504040204"/>
                          <a:cs typeface="Verdana" panose="020B0604030504040204"/>
                        </a:rPr>
                        <a:t>Two </a:t>
                      </a:r>
                      <a:r>
                        <a:rPr sz="1800" spc="-70" dirty="0">
                          <a:latin typeface="Verdana" panose="020B0604030504040204"/>
                          <a:cs typeface="Verdana" panose="020B0604030504040204"/>
                        </a:rPr>
                        <a:t>or</a:t>
                      </a:r>
                      <a:r>
                        <a:rPr sz="1800" spc="-165" dirty="0">
                          <a:latin typeface="Verdana" panose="020B0604030504040204"/>
                          <a:cs typeface="Verdana" panose="020B0604030504040204"/>
                        </a:rPr>
                        <a:t> </a:t>
                      </a:r>
                      <a:r>
                        <a:rPr sz="1800" spc="-30" dirty="0">
                          <a:latin typeface="Verdana" panose="020B0604030504040204"/>
                          <a:cs typeface="Verdana" panose="020B0604030504040204"/>
                        </a:rPr>
                        <a:t>more</a:t>
                      </a:r>
                      <a:endParaRPr sz="1800" dirty="0">
                        <a:latin typeface="Verdana" panose="020B0604030504040204"/>
                        <a:cs typeface="Verdana" panose="020B0604030504040204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2E2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spc="-85" dirty="0">
                          <a:latin typeface="Verdana" panose="020B0604030504040204"/>
                          <a:cs typeface="Verdana" panose="020B0604030504040204"/>
                        </a:rPr>
                        <a:t>Performs</a:t>
                      </a:r>
                      <a:r>
                        <a:rPr sz="1800" spc="-150" dirty="0">
                          <a:latin typeface="Verdana" panose="020B0604030504040204"/>
                          <a:cs typeface="Verdana" panose="020B0604030504040204"/>
                        </a:rPr>
                        <a:t> </a:t>
                      </a:r>
                      <a:r>
                        <a:rPr sz="1800" spc="20" dirty="0">
                          <a:latin typeface="Verdana" panose="020B0604030504040204"/>
                          <a:cs typeface="Verdana" panose="020B0604030504040204"/>
                        </a:rPr>
                        <a:t>logical</a:t>
                      </a:r>
                      <a:r>
                        <a:rPr sz="1800" spc="-160" dirty="0">
                          <a:latin typeface="Verdana" panose="020B0604030504040204"/>
                          <a:cs typeface="Verdana" panose="020B0604030504040204"/>
                        </a:rPr>
                        <a:t> </a:t>
                      </a:r>
                      <a:r>
                        <a:rPr sz="1800" spc="-10" dirty="0">
                          <a:latin typeface="Verdana" panose="020B0604030504040204"/>
                          <a:cs typeface="Verdana" panose="020B0604030504040204"/>
                        </a:rPr>
                        <a:t>OR</a:t>
                      </a:r>
                      <a:r>
                        <a:rPr sz="1800" spc="-145" dirty="0">
                          <a:latin typeface="Verdana" panose="020B0604030504040204"/>
                          <a:cs typeface="Verdana" panose="020B0604030504040204"/>
                        </a:rPr>
                        <a:t> </a:t>
                      </a:r>
                      <a:r>
                        <a:rPr sz="1800" spc="-100" dirty="0">
                          <a:latin typeface="Verdana" panose="020B0604030504040204"/>
                          <a:cs typeface="Verdana" panose="020B0604030504040204"/>
                        </a:rPr>
                        <a:t>(true</a:t>
                      </a:r>
                      <a:r>
                        <a:rPr sz="1800" spc="-95" dirty="0">
                          <a:latin typeface="Verdana" panose="020B0604030504040204"/>
                          <a:cs typeface="Verdana" panose="020B0604030504040204"/>
                        </a:rPr>
                        <a:t> </a:t>
                      </a:r>
                      <a:r>
                        <a:rPr sz="1800" spc="-90" dirty="0">
                          <a:latin typeface="Verdana" panose="020B0604030504040204"/>
                          <a:cs typeface="Verdana" panose="020B0604030504040204"/>
                        </a:rPr>
                        <a:t>if</a:t>
                      </a:r>
                      <a:r>
                        <a:rPr sz="1800" spc="-155" dirty="0">
                          <a:latin typeface="Verdana" panose="020B0604030504040204"/>
                          <a:cs typeface="Verdana" panose="020B0604030504040204"/>
                        </a:rPr>
                        <a:t> </a:t>
                      </a:r>
                      <a:r>
                        <a:rPr sz="1800" spc="20" dirty="0">
                          <a:latin typeface="Verdana" panose="020B0604030504040204"/>
                          <a:cs typeface="Verdana" panose="020B0604030504040204"/>
                        </a:rPr>
                        <a:t>at</a:t>
                      </a:r>
                      <a:r>
                        <a:rPr sz="1800" spc="-130" dirty="0">
                          <a:latin typeface="Verdana" panose="020B0604030504040204"/>
                          <a:cs typeface="Verdana" panose="020B0604030504040204"/>
                        </a:rPr>
                        <a:t> </a:t>
                      </a:r>
                      <a:r>
                        <a:rPr sz="1800" spc="-50" dirty="0">
                          <a:latin typeface="Verdana" panose="020B0604030504040204"/>
                          <a:cs typeface="Verdana" panose="020B0604030504040204"/>
                        </a:rPr>
                        <a:t>least</a:t>
                      </a:r>
                      <a:r>
                        <a:rPr sz="1800" spc="-135" dirty="0">
                          <a:latin typeface="Verdana" panose="020B0604030504040204"/>
                          <a:cs typeface="Verdana" panose="020B0604030504040204"/>
                        </a:rPr>
                        <a:t> </a:t>
                      </a:r>
                      <a:r>
                        <a:rPr sz="1800" spc="40" dirty="0">
                          <a:latin typeface="Verdana" panose="020B0604030504040204"/>
                          <a:cs typeface="Verdana" panose="020B0604030504040204"/>
                        </a:rPr>
                        <a:t>one</a:t>
                      </a:r>
                      <a:r>
                        <a:rPr sz="1800" spc="-130" dirty="0">
                          <a:latin typeface="Verdana" panose="020B0604030504040204"/>
                          <a:cs typeface="Verdana" panose="020B0604030504040204"/>
                        </a:rPr>
                        <a:t> </a:t>
                      </a:r>
                      <a:r>
                        <a:rPr sz="1800" spc="-95" dirty="0">
                          <a:latin typeface="Verdana" panose="020B0604030504040204"/>
                          <a:cs typeface="Verdana" panose="020B0604030504040204"/>
                        </a:rPr>
                        <a:t>true)</a:t>
                      </a:r>
                      <a:endParaRPr sz="1800" dirty="0">
                        <a:latin typeface="Verdana" panose="020B0604030504040204"/>
                        <a:cs typeface="Verdana" panose="020B0604030504040204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2E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2597911" y="5225288"/>
          <a:ext cx="1607819" cy="11125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6450"/>
                <a:gridCol w="801369"/>
              </a:tblGrid>
              <a:tr h="370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x</a:t>
                      </a:r>
                      <a:endParaRPr sz="1800" dirty="0">
                        <a:latin typeface="Gothic Uralic"/>
                        <a:cs typeface="Gothic Uralic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966A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result</a:t>
                      </a:r>
                      <a:endParaRPr sz="1800" dirty="0">
                        <a:latin typeface="Gothic Uralic"/>
                        <a:cs typeface="Gothic Uralic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966AC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dirty="0">
                          <a:latin typeface="Verdana" panose="020B0604030504040204"/>
                          <a:cs typeface="Verdana" panose="020B0604030504040204"/>
                        </a:rPr>
                        <a:t>0</a:t>
                      </a:r>
                      <a:endParaRPr sz="1800" dirty="0">
                        <a:latin typeface="Verdana" panose="020B0604030504040204"/>
                        <a:cs typeface="Verdana" panose="020B0604030504040204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2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b="1" dirty="0">
                          <a:latin typeface="Gothic Uralic"/>
                          <a:cs typeface="Gothic Uralic"/>
                        </a:rPr>
                        <a:t>1</a:t>
                      </a:r>
                      <a:endParaRPr sz="1800" dirty="0">
                        <a:latin typeface="Gothic Uralic"/>
                        <a:cs typeface="Gothic Uralic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2E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dirty="0">
                          <a:latin typeface="Verdana" panose="020B0604030504040204"/>
                          <a:cs typeface="Verdana" panose="020B0604030504040204"/>
                        </a:rPr>
                        <a:t>1</a:t>
                      </a:r>
                      <a:endParaRPr sz="1800" dirty="0">
                        <a:latin typeface="Verdana" panose="020B0604030504040204"/>
                        <a:cs typeface="Verdana" panose="020B0604030504040204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b="1" dirty="0">
                          <a:latin typeface="Gothic Uralic"/>
                          <a:cs typeface="Gothic Uralic"/>
                        </a:rPr>
                        <a:t>0</a:t>
                      </a:r>
                      <a:endParaRPr sz="1800" dirty="0">
                        <a:latin typeface="Gothic Uralic"/>
                        <a:cs typeface="Gothic Uralic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AF0"/>
                    </a:solidFill>
                  </a:tcPr>
                </a:tc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3100705" y="4650740"/>
            <a:ext cx="94488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Gothic Uralic"/>
                <a:cs typeface="Gothic Uralic"/>
              </a:rPr>
              <a:t>NOT</a:t>
            </a:r>
            <a:endParaRPr sz="1800" dirty="0">
              <a:latin typeface="Gothic Uralic"/>
              <a:cs typeface="Gothic Uralic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5711190" y="4650485"/>
          <a:ext cx="1555749" cy="18542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0045"/>
                <a:gridCol w="372110"/>
                <a:gridCol w="823594"/>
              </a:tblGrid>
              <a:tr h="370839">
                <a:tc>
                  <a:txBody>
                    <a:bodyPr/>
                    <a:lstStyle/>
                    <a:p>
                      <a:pPr marL="1168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x</a:t>
                      </a:r>
                      <a:endParaRPr sz="1800" dirty="0">
                        <a:latin typeface="Gothic Uralic"/>
                        <a:cs typeface="Gothic Uralic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966A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y</a:t>
                      </a:r>
                      <a:endParaRPr sz="1800" dirty="0">
                        <a:latin typeface="Gothic Uralic"/>
                        <a:cs typeface="Gothic Uralic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966A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result</a:t>
                      </a:r>
                      <a:endParaRPr sz="1800" dirty="0">
                        <a:latin typeface="Gothic Uralic"/>
                        <a:cs typeface="Gothic Uralic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966AC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1168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dirty="0">
                          <a:latin typeface="Verdana" panose="020B0604030504040204"/>
                          <a:cs typeface="Verdana" panose="020B0604030504040204"/>
                        </a:rPr>
                        <a:t>0</a:t>
                      </a:r>
                      <a:endParaRPr sz="1800" dirty="0">
                        <a:latin typeface="Verdana" panose="020B0604030504040204"/>
                        <a:cs typeface="Verdana" panose="020B0604030504040204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2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dirty="0">
                          <a:latin typeface="Verdana" panose="020B0604030504040204"/>
                          <a:cs typeface="Verdana" panose="020B0604030504040204"/>
                        </a:rPr>
                        <a:t>0</a:t>
                      </a:r>
                      <a:endParaRPr sz="1800" dirty="0">
                        <a:latin typeface="Verdana" panose="020B0604030504040204"/>
                        <a:cs typeface="Verdana" panose="020B0604030504040204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2E2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b="1" dirty="0">
                          <a:latin typeface="Gothic Uralic"/>
                          <a:cs typeface="Gothic Uralic"/>
                        </a:rPr>
                        <a:t>0</a:t>
                      </a:r>
                      <a:endParaRPr sz="1800" dirty="0">
                        <a:latin typeface="Gothic Uralic"/>
                        <a:cs typeface="Gothic Uralic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2E2"/>
                    </a:solidFill>
                  </a:tcPr>
                </a:tc>
              </a:tr>
              <a:tr h="370890">
                <a:tc>
                  <a:txBody>
                    <a:bodyPr/>
                    <a:lstStyle/>
                    <a:p>
                      <a:pPr marL="1168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dirty="0">
                          <a:latin typeface="Verdana" panose="020B0604030504040204"/>
                          <a:cs typeface="Verdana" panose="020B0604030504040204"/>
                        </a:rPr>
                        <a:t>0</a:t>
                      </a:r>
                      <a:endParaRPr sz="1800" dirty="0">
                        <a:latin typeface="Verdana" panose="020B0604030504040204"/>
                        <a:cs typeface="Verdana" panose="020B0604030504040204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dirty="0">
                          <a:latin typeface="Verdana" panose="020B0604030504040204"/>
                          <a:cs typeface="Verdana" panose="020B0604030504040204"/>
                        </a:rPr>
                        <a:t>1</a:t>
                      </a:r>
                      <a:endParaRPr sz="1800" dirty="0">
                        <a:latin typeface="Verdana" panose="020B0604030504040204"/>
                        <a:cs typeface="Verdana" panose="020B0604030504040204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AF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b="1" dirty="0">
                          <a:latin typeface="Gothic Uralic"/>
                          <a:cs typeface="Gothic Uralic"/>
                        </a:rPr>
                        <a:t>0</a:t>
                      </a:r>
                      <a:endParaRPr sz="1800" dirty="0">
                        <a:latin typeface="Gothic Uralic"/>
                        <a:cs typeface="Gothic Uralic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AF0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1168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dirty="0">
                          <a:latin typeface="Verdana" panose="020B0604030504040204"/>
                          <a:cs typeface="Verdana" panose="020B0604030504040204"/>
                        </a:rPr>
                        <a:t>1</a:t>
                      </a:r>
                      <a:endParaRPr sz="1800" dirty="0">
                        <a:latin typeface="Verdana" panose="020B0604030504040204"/>
                        <a:cs typeface="Verdana" panose="020B0604030504040204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2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dirty="0">
                          <a:latin typeface="Verdana" panose="020B0604030504040204"/>
                          <a:cs typeface="Verdana" panose="020B0604030504040204"/>
                        </a:rPr>
                        <a:t>0</a:t>
                      </a:r>
                      <a:endParaRPr sz="1800" dirty="0">
                        <a:latin typeface="Verdana" panose="020B0604030504040204"/>
                        <a:cs typeface="Verdana" panose="020B0604030504040204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2E2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b="1" dirty="0">
                          <a:latin typeface="Gothic Uralic"/>
                          <a:cs typeface="Gothic Uralic"/>
                        </a:rPr>
                        <a:t>0</a:t>
                      </a:r>
                      <a:endParaRPr sz="1800" dirty="0">
                        <a:latin typeface="Gothic Uralic"/>
                        <a:cs typeface="Gothic Uralic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2E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1168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dirty="0">
                          <a:latin typeface="Verdana" panose="020B0604030504040204"/>
                          <a:cs typeface="Verdana" panose="020B0604030504040204"/>
                        </a:rPr>
                        <a:t>1</a:t>
                      </a:r>
                      <a:endParaRPr sz="1800" dirty="0">
                        <a:latin typeface="Verdana" panose="020B0604030504040204"/>
                        <a:cs typeface="Verdana" panose="020B0604030504040204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A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dirty="0">
                          <a:latin typeface="Verdana" panose="020B0604030504040204"/>
                          <a:cs typeface="Verdana" panose="020B0604030504040204"/>
                        </a:rPr>
                        <a:t>1</a:t>
                      </a:r>
                      <a:endParaRPr sz="1800" dirty="0">
                        <a:latin typeface="Verdana" panose="020B0604030504040204"/>
                        <a:cs typeface="Verdana" panose="020B0604030504040204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AF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b="1" dirty="0">
                          <a:latin typeface="Gothic Uralic"/>
                          <a:cs typeface="Gothic Uralic"/>
                        </a:rPr>
                        <a:t>1</a:t>
                      </a:r>
                      <a:endParaRPr sz="1800" dirty="0">
                        <a:latin typeface="Gothic Uralic"/>
                        <a:cs typeface="Gothic Uralic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AF0"/>
                    </a:solidFill>
                  </a:tcPr>
                </a:tc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6228080" y="4165600"/>
            <a:ext cx="101092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Gothic Uralic"/>
                <a:cs typeface="Gothic Uralic"/>
              </a:rPr>
              <a:t>AND</a:t>
            </a:r>
            <a:endParaRPr sz="1800" dirty="0">
              <a:latin typeface="Gothic Uralic"/>
              <a:cs typeface="Gothic Uralic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9077452" y="4630673"/>
          <a:ext cx="1555749" cy="18541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0045"/>
                <a:gridCol w="372110"/>
                <a:gridCol w="823594"/>
              </a:tblGrid>
              <a:tr h="370839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x</a:t>
                      </a:r>
                      <a:endParaRPr sz="1800" dirty="0">
                        <a:latin typeface="Gothic Uralic"/>
                        <a:cs typeface="Gothic Uralic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966A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y</a:t>
                      </a:r>
                      <a:endParaRPr sz="1800" dirty="0">
                        <a:latin typeface="Gothic Uralic"/>
                        <a:cs typeface="Gothic Uralic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966A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Gothic Uralic"/>
                          <a:cs typeface="Gothic Uralic"/>
                        </a:rPr>
                        <a:t>result</a:t>
                      </a:r>
                      <a:endParaRPr sz="1800" dirty="0">
                        <a:latin typeface="Gothic Uralic"/>
                        <a:cs typeface="Gothic Uralic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966AC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dirty="0">
                          <a:latin typeface="Verdana" panose="020B0604030504040204"/>
                          <a:cs typeface="Verdana" panose="020B0604030504040204"/>
                        </a:rPr>
                        <a:t>0</a:t>
                      </a:r>
                      <a:endParaRPr sz="1800" dirty="0">
                        <a:latin typeface="Verdana" panose="020B0604030504040204"/>
                        <a:cs typeface="Verdana" panose="020B0604030504040204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2E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dirty="0">
                          <a:latin typeface="Verdana" panose="020B0604030504040204"/>
                          <a:cs typeface="Verdana" panose="020B0604030504040204"/>
                        </a:rPr>
                        <a:t>0</a:t>
                      </a:r>
                      <a:endParaRPr sz="1800" dirty="0">
                        <a:latin typeface="Verdana" panose="020B0604030504040204"/>
                        <a:cs typeface="Verdana" panose="020B0604030504040204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2E2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b="1" dirty="0">
                          <a:latin typeface="Gothic Uralic"/>
                          <a:cs typeface="Gothic Uralic"/>
                        </a:rPr>
                        <a:t>0</a:t>
                      </a:r>
                      <a:endParaRPr sz="1800" dirty="0">
                        <a:latin typeface="Gothic Uralic"/>
                        <a:cs typeface="Gothic Uralic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2E2"/>
                    </a:solidFill>
                  </a:tcPr>
                </a:tc>
              </a:tr>
              <a:tr h="370827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dirty="0">
                          <a:latin typeface="Verdana" panose="020B0604030504040204"/>
                          <a:cs typeface="Verdana" panose="020B0604030504040204"/>
                        </a:rPr>
                        <a:t>0</a:t>
                      </a:r>
                      <a:endParaRPr sz="1800" dirty="0">
                        <a:latin typeface="Verdana" panose="020B0604030504040204"/>
                        <a:cs typeface="Verdana" panose="020B0604030504040204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AF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dirty="0">
                          <a:latin typeface="Verdana" panose="020B0604030504040204"/>
                          <a:cs typeface="Verdana" panose="020B0604030504040204"/>
                        </a:rPr>
                        <a:t>1</a:t>
                      </a:r>
                      <a:endParaRPr sz="1800" dirty="0">
                        <a:latin typeface="Verdana" panose="020B0604030504040204"/>
                        <a:cs typeface="Verdana" panose="020B0604030504040204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AF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b="1" dirty="0">
                          <a:latin typeface="Gothic Uralic"/>
                          <a:cs typeface="Gothic Uralic"/>
                        </a:rPr>
                        <a:t>1</a:t>
                      </a:r>
                      <a:endParaRPr sz="1800" dirty="0">
                        <a:latin typeface="Gothic Uralic"/>
                        <a:cs typeface="Gothic Uralic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AF0"/>
                    </a:solidFill>
                  </a:tcPr>
                </a:tc>
              </a:tr>
              <a:tr h="370827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dirty="0">
                          <a:latin typeface="Verdana" panose="020B0604030504040204"/>
                          <a:cs typeface="Verdana" panose="020B0604030504040204"/>
                        </a:rPr>
                        <a:t>1</a:t>
                      </a:r>
                      <a:endParaRPr sz="1800" dirty="0">
                        <a:latin typeface="Verdana" panose="020B0604030504040204"/>
                        <a:cs typeface="Verdana" panose="020B0604030504040204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2E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dirty="0">
                          <a:latin typeface="Verdana" panose="020B0604030504040204"/>
                          <a:cs typeface="Verdana" panose="020B0604030504040204"/>
                        </a:rPr>
                        <a:t>0</a:t>
                      </a:r>
                      <a:endParaRPr sz="1800" dirty="0">
                        <a:latin typeface="Verdana" panose="020B0604030504040204"/>
                        <a:cs typeface="Verdana" panose="020B0604030504040204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2E2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b="1" dirty="0">
                          <a:latin typeface="Gothic Uralic"/>
                          <a:cs typeface="Gothic Uralic"/>
                        </a:rPr>
                        <a:t>1</a:t>
                      </a:r>
                      <a:endParaRPr sz="1800" dirty="0">
                        <a:latin typeface="Gothic Uralic"/>
                        <a:cs typeface="Gothic Uralic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2E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dirty="0">
                          <a:latin typeface="Verdana" panose="020B0604030504040204"/>
                          <a:cs typeface="Verdana" panose="020B0604030504040204"/>
                        </a:rPr>
                        <a:t>1</a:t>
                      </a:r>
                      <a:endParaRPr sz="1800" dirty="0">
                        <a:latin typeface="Verdana" panose="020B0604030504040204"/>
                        <a:cs typeface="Verdana" panose="020B0604030504040204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AF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dirty="0">
                          <a:latin typeface="Verdana" panose="020B0604030504040204"/>
                          <a:cs typeface="Verdana" panose="020B0604030504040204"/>
                        </a:rPr>
                        <a:t>1</a:t>
                      </a:r>
                      <a:endParaRPr sz="1800" dirty="0">
                        <a:latin typeface="Verdana" panose="020B0604030504040204"/>
                        <a:cs typeface="Verdana" panose="020B0604030504040204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AF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b="1" dirty="0">
                          <a:latin typeface="Gothic Uralic"/>
                          <a:cs typeface="Gothic Uralic"/>
                        </a:rPr>
                        <a:t>1</a:t>
                      </a:r>
                      <a:endParaRPr sz="1800" dirty="0">
                        <a:latin typeface="Gothic Uralic"/>
                        <a:cs typeface="Gothic Uralic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AF0"/>
                    </a:solidFill>
                  </a:tcPr>
                </a:tc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9674860" y="4165600"/>
            <a:ext cx="69342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Gothic Uralic"/>
                <a:cs typeface="Gothic Uralic"/>
              </a:rPr>
              <a:t>OR</a:t>
            </a:r>
            <a:endParaRPr sz="1800" dirty="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3912107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9000" y="165100"/>
            <a:ext cx="5375275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About</a:t>
            </a:r>
            <a:r>
              <a:rPr spc="-50" dirty="0"/>
              <a:t> </a:t>
            </a:r>
            <a:r>
              <a:rPr spc="-5" dirty="0"/>
              <a:t>Myself</a:t>
            </a:r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609600" y="2057400"/>
            <a:ext cx="9601200" cy="1569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Yue  Wang</a:t>
            </a:r>
            <a:endParaRPr lang="en-US" sz="2400" spc="-55" dirty="0">
              <a:solidFill>
                <a:srgbClr val="252525"/>
              </a:solidFill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2400" spc="-55" dirty="0">
              <a:solidFill>
                <a:srgbClr val="252525"/>
              </a:solidFill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  </a:t>
            </a:r>
            <a:r>
              <a:rPr lang="en-US" sz="20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Major:                IOT, machine vision, Artificial Intelligence</a:t>
            </a:r>
            <a:endParaRPr sz="2000" spc="-25" dirty="0">
              <a:solidFill>
                <a:srgbClr val="252525"/>
              </a:solidFill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750" dirty="0">
              <a:latin typeface="Verdana" panose="020B0604030504040204"/>
              <a:cs typeface="Verdana" panose="020B0604030504040204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838200" y="3276600"/>
            <a:ext cx="5562600" cy="1525900"/>
            <a:chOff x="609601" y="4168876"/>
            <a:chExt cx="5562600" cy="1525900"/>
          </a:xfrm>
        </p:grpSpPr>
        <p:sp>
          <p:nvSpPr>
            <p:cNvPr id="10" name="object 10"/>
            <p:cNvSpPr txBox="1"/>
            <p:nvPr/>
          </p:nvSpPr>
          <p:spPr>
            <a:xfrm>
              <a:off x="609601" y="4168876"/>
              <a:ext cx="1768322" cy="85978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45000"/>
                </a:lnSpc>
                <a:spcBef>
                  <a:spcPts val="100"/>
                </a:spcBef>
              </a:pPr>
              <a:r>
                <a:rPr sz="2000" spc="-25" dirty="0">
                  <a:solidFill>
                    <a:srgbClr val="252525"/>
                  </a:solidFill>
                  <a:latin typeface="Verdana" panose="020B0604030504040204"/>
                  <a:cs typeface="Verdana" panose="020B0604030504040204"/>
                </a:rPr>
                <a:t>Office:  </a:t>
              </a:r>
              <a:endParaRPr lang="en-US" sz="20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endParaRPr>
            </a:p>
            <a:p>
              <a:pPr marL="12700" marR="5080">
                <a:lnSpc>
                  <a:spcPct val="145000"/>
                </a:lnSpc>
                <a:spcBef>
                  <a:spcPts val="100"/>
                </a:spcBef>
              </a:pPr>
              <a:r>
                <a:rPr lang="en-US" sz="2000" spc="35" dirty="0">
                  <a:solidFill>
                    <a:srgbClr val="252525"/>
                  </a:solidFill>
                  <a:latin typeface="Verdana" panose="020B0604030504040204"/>
                  <a:cs typeface="Verdana" panose="020B0604030504040204"/>
                </a:rPr>
                <a:t>hand phone</a:t>
              </a:r>
              <a:r>
                <a:rPr sz="2000" spc="-120" dirty="0">
                  <a:solidFill>
                    <a:srgbClr val="252525"/>
                  </a:solidFill>
                  <a:latin typeface="Verdana" panose="020B0604030504040204"/>
                  <a:cs typeface="Verdana" panose="020B0604030504040204"/>
                </a:rPr>
                <a:t>:</a:t>
              </a:r>
              <a:endParaRPr sz="2000" dirty="0">
                <a:latin typeface="Verdana" panose="020B0604030504040204"/>
                <a:cs typeface="Verdana" panose="020B0604030504040204"/>
              </a:endParaRPr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2819400" y="4724400"/>
              <a:ext cx="3352801" cy="320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2000" spc="145" dirty="0">
                  <a:solidFill>
                    <a:srgbClr val="FF0000"/>
                  </a:solidFill>
                  <a:latin typeface="Verdana" panose="020B0604030504040204"/>
                  <a:cs typeface="Verdana" panose="020B0604030504040204"/>
                </a:rPr>
                <a:t>15158021903</a:t>
              </a:r>
              <a:r>
                <a:rPr lang="zh-CN" altLang="en-US" sz="2000" spc="145" dirty="0">
                  <a:solidFill>
                    <a:srgbClr val="FF0000"/>
                  </a:solidFill>
                  <a:latin typeface="Verdana" panose="020B0604030504040204"/>
                  <a:cs typeface="Verdana" panose="020B0604030504040204"/>
                </a:rPr>
                <a:t>（</a:t>
              </a:r>
              <a:r>
                <a:rPr lang="en-US" altLang="zh-CN" sz="2000" spc="145" dirty="0">
                  <a:solidFill>
                    <a:srgbClr val="FF0000"/>
                  </a:solidFill>
                  <a:latin typeface="Verdana" panose="020B0604030504040204"/>
                  <a:cs typeface="Verdana" panose="020B0604030504040204"/>
                </a:rPr>
                <a:t>651903</a:t>
              </a:r>
              <a:r>
                <a:rPr lang="zh-CN" altLang="en-US" sz="2000" spc="145" dirty="0">
                  <a:solidFill>
                    <a:srgbClr val="FF0000"/>
                  </a:solidFill>
                  <a:latin typeface="Verdana" panose="020B0604030504040204"/>
                  <a:cs typeface="Verdana" panose="020B0604030504040204"/>
                </a:rPr>
                <a:t>）</a:t>
              </a:r>
              <a:endParaRPr sz="2000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endParaRPr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609601" y="5311876"/>
              <a:ext cx="831850" cy="3308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spc="-145" dirty="0">
                  <a:solidFill>
                    <a:srgbClr val="252525"/>
                  </a:solidFill>
                  <a:latin typeface="Verdana" panose="020B0604030504040204"/>
                  <a:cs typeface="Verdana" panose="020B0604030504040204"/>
                </a:rPr>
                <a:t>E-mail:</a:t>
              </a:r>
              <a:endParaRPr sz="2000" dirty="0">
                <a:latin typeface="Verdana" panose="020B0604030504040204"/>
                <a:cs typeface="Verdana" panose="020B0604030504040204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2819401" y="5235676"/>
              <a:ext cx="3010535" cy="4591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45000"/>
                </a:lnSpc>
                <a:spcBef>
                  <a:spcPts val="100"/>
                </a:spcBef>
              </a:pPr>
              <a:r>
                <a:rPr lang="en-US" altLang="zh-CN" sz="2000" spc="-114" dirty="0">
                  <a:solidFill>
                    <a:srgbClr val="252525"/>
                  </a:solidFill>
                  <a:latin typeface="Verdana" panose="020B0604030504040204"/>
                  <a:cs typeface="Verdana" panose="020B0604030504040204"/>
                </a:rPr>
                <a:t>wangyue@zjgsu.edu.cn</a:t>
              </a:r>
              <a:endParaRPr sz="2000" dirty="0">
                <a:latin typeface="Verdana" panose="020B0604030504040204"/>
                <a:cs typeface="Verdana" panose="020B0604030504040204"/>
              </a:endParaRPr>
            </a:p>
          </p:txBody>
        </p:sp>
        <p:sp>
          <p:nvSpPr>
            <p:cNvPr id="15" name="object 11"/>
            <p:cNvSpPr txBox="1"/>
            <p:nvPr/>
          </p:nvSpPr>
          <p:spPr>
            <a:xfrm>
              <a:off x="2819400" y="4191000"/>
              <a:ext cx="1540637" cy="3200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2000" spc="145" dirty="0">
                  <a:solidFill>
                    <a:srgbClr val="FF0000"/>
                  </a:solidFill>
                  <a:latin typeface="Verdana" panose="020B0604030504040204"/>
                  <a:cs typeface="Verdana" panose="020B0604030504040204"/>
                </a:rPr>
                <a:t>Room 207</a:t>
              </a:r>
              <a:endParaRPr lang="en-US" sz="2000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endParaRPr>
            </a:p>
          </p:txBody>
        </p:sp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3811524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89000" y="165100"/>
            <a:ext cx="5353050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FDFDFD"/>
                </a:solidFill>
                <a:latin typeface="Gothic Uralic"/>
                <a:cs typeface="Gothic Uralic"/>
              </a:rPr>
              <a:t>Next</a:t>
            </a:r>
            <a:r>
              <a:rPr sz="4000" b="1" spc="-30" dirty="0">
                <a:solidFill>
                  <a:srgbClr val="FDFDFD"/>
                </a:solidFill>
                <a:latin typeface="Gothic Uralic"/>
                <a:cs typeface="Gothic Uralic"/>
              </a:rPr>
              <a:t> </a:t>
            </a:r>
            <a:r>
              <a:rPr sz="4000" b="1" spc="-5" dirty="0">
                <a:solidFill>
                  <a:srgbClr val="FDFDFD"/>
                </a:solidFill>
                <a:latin typeface="Gothic Uralic"/>
                <a:cs typeface="Gothic Uralic"/>
              </a:rPr>
              <a:t>Lecture</a:t>
            </a:r>
            <a:endParaRPr sz="4000" dirty="0">
              <a:latin typeface="Gothic Uralic"/>
              <a:cs typeface="Gothic Ural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2376" y="1804416"/>
            <a:ext cx="6332220" cy="6355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97737" y="1915160"/>
            <a:ext cx="59664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38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</a:t>
            </a:r>
            <a:r>
              <a:rPr sz="2000" spc="35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Conditional</a:t>
            </a:r>
            <a:r>
              <a:rPr sz="20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statements</a:t>
            </a:r>
            <a:r>
              <a:rPr sz="2000" spc="-18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2000" spc="-1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control</a:t>
            </a:r>
            <a:r>
              <a:rPr sz="2000" spc="-1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5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structures</a:t>
            </a:r>
            <a:endParaRPr sz="2000" dirty="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029200" y="800354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2001012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8898" y="165354"/>
            <a:ext cx="13150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Read</a:t>
            </a:r>
            <a:endParaRPr spc="-10" dirty="0"/>
          </a:p>
        </p:txBody>
      </p:sp>
      <p:sp>
        <p:nvSpPr>
          <p:cNvPr id="7" name="object 7"/>
          <p:cNvSpPr/>
          <p:nvPr/>
        </p:nvSpPr>
        <p:spPr>
          <a:xfrm>
            <a:off x="722376" y="1804416"/>
            <a:ext cx="3457955" cy="1709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97737" y="1757716"/>
            <a:ext cx="3094990" cy="1595755"/>
          </a:xfrm>
          <a:prstGeom prst="rect">
            <a:avLst/>
          </a:prstGeom>
        </p:spPr>
        <p:txBody>
          <a:bodyPr vert="horz" wrap="square" lIns="0" tIns="170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2000" spc="38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20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Kernighan </a:t>
            </a:r>
            <a:r>
              <a:rPr sz="2000" spc="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2000" spc="-3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14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Ritchie</a:t>
            </a:r>
            <a:endParaRPr sz="2000" dirty="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990"/>
              </a:spcBef>
            </a:pPr>
            <a:r>
              <a:rPr sz="1600" spc="29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600" spc="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Chapter</a:t>
            </a:r>
            <a:r>
              <a:rPr sz="16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1</a:t>
            </a:r>
            <a:r>
              <a:rPr lang="en-US" sz="1600" spc="-1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.1-1.5</a:t>
            </a:r>
            <a:endParaRPr sz="1600" dirty="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985"/>
              </a:spcBef>
            </a:pPr>
            <a:r>
              <a:rPr sz="1600" spc="29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6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Sections </a:t>
            </a:r>
            <a:r>
              <a:rPr sz="16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2.1 </a:t>
            </a:r>
            <a:r>
              <a:rPr sz="1600" spc="-2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–</a:t>
            </a:r>
            <a:r>
              <a:rPr sz="16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2.</a:t>
            </a:r>
            <a:r>
              <a:rPr lang="en-US" sz="16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12</a:t>
            </a:r>
            <a:endParaRPr sz="1600" dirty="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985"/>
              </a:spcBef>
            </a:pPr>
            <a:r>
              <a:rPr sz="1600" spc="29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600" spc="-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Sections </a:t>
            </a:r>
            <a:r>
              <a:rPr sz="16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3.1 </a:t>
            </a:r>
            <a:r>
              <a:rPr sz="1600" spc="-2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–</a:t>
            </a:r>
            <a:r>
              <a:rPr sz="1600" spc="-11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3.4</a:t>
            </a:r>
            <a:endParaRPr sz="1600" dirty="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1525" cy="1176655"/>
            <a:chOff x="-4572" y="0"/>
            <a:chExt cx="12201525" cy="11766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1673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1167765"/>
            </a:xfrm>
            <a:custGeom>
              <a:avLst/>
              <a:gdLst/>
              <a:ahLst/>
              <a:cxnLst/>
              <a:rect l="l" t="t" r="r" b="b"/>
              <a:pathLst>
                <a:path w="12192000" h="1167765">
                  <a:moveTo>
                    <a:pt x="12192000" y="0"/>
                  </a:moveTo>
                  <a:lnTo>
                    <a:pt x="0" y="0"/>
                  </a:lnTo>
                  <a:lnTo>
                    <a:pt x="0" y="1007999"/>
                  </a:lnTo>
                  <a:lnTo>
                    <a:pt x="1996058" y="1007999"/>
                  </a:lnTo>
                  <a:lnTo>
                    <a:pt x="2377059" y="1160652"/>
                  </a:lnTo>
                  <a:lnTo>
                    <a:pt x="2385441" y="1162303"/>
                  </a:lnTo>
                  <a:lnTo>
                    <a:pt x="2398141" y="1164844"/>
                  </a:lnTo>
                  <a:lnTo>
                    <a:pt x="2410841" y="1167384"/>
                  </a:lnTo>
                  <a:lnTo>
                    <a:pt x="2421509" y="1167384"/>
                  </a:lnTo>
                  <a:lnTo>
                    <a:pt x="2434209" y="1167384"/>
                  </a:lnTo>
                  <a:lnTo>
                    <a:pt x="2444750" y="1164844"/>
                  </a:lnTo>
                  <a:lnTo>
                    <a:pt x="2457450" y="1162303"/>
                  </a:lnTo>
                  <a:lnTo>
                    <a:pt x="2465959" y="1160652"/>
                  </a:lnTo>
                  <a:lnTo>
                    <a:pt x="2846959" y="1007999"/>
                  </a:lnTo>
                  <a:lnTo>
                    <a:pt x="12192000" y="1007999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0"/>
              <a:ext cx="4957572" cy="114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9000" y="165100"/>
            <a:ext cx="6261735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About</a:t>
            </a:r>
            <a:r>
              <a:rPr spc="-35" dirty="0"/>
              <a:t> </a:t>
            </a:r>
            <a:r>
              <a:rPr spc="-10" dirty="0"/>
              <a:t>Yourselves</a:t>
            </a:r>
            <a:endParaRPr spc="-10" dirty="0"/>
          </a:p>
        </p:txBody>
      </p:sp>
      <p:sp>
        <p:nvSpPr>
          <p:cNvPr id="8" name="object 8"/>
          <p:cNvSpPr txBox="1"/>
          <p:nvPr/>
        </p:nvSpPr>
        <p:spPr>
          <a:xfrm>
            <a:off x="1036320" y="2209800"/>
            <a:ext cx="10509885" cy="2526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Briefly </a:t>
            </a:r>
            <a:r>
              <a:rPr sz="240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introduce</a:t>
            </a:r>
            <a:r>
              <a:rPr sz="2400" spc="-2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10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yourself</a:t>
            </a:r>
            <a:endParaRPr sz="24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700" dirty="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What </a:t>
            </a:r>
            <a:r>
              <a:rPr sz="1800" spc="-1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is </a:t>
            </a:r>
            <a:r>
              <a:rPr sz="18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your</a:t>
            </a:r>
            <a:r>
              <a:rPr sz="1800" spc="-37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name?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030"/>
              </a:spcBef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What </a:t>
            </a:r>
            <a:r>
              <a:rPr sz="1800" spc="-1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is </a:t>
            </a:r>
            <a:r>
              <a:rPr sz="18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your</a:t>
            </a:r>
            <a:r>
              <a:rPr sz="1800" spc="-3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background?</a:t>
            </a:r>
            <a:endParaRPr sz="1800" dirty="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030"/>
              </a:spcBef>
            </a:pPr>
            <a:r>
              <a:rPr sz="1800" spc="340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</a:t>
            </a:r>
            <a:r>
              <a:rPr sz="1800" spc="-30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1800" spc="-30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 </a:t>
            </a:r>
            <a:r>
              <a:rPr sz="1800" spc="-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What </a:t>
            </a:r>
            <a:r>
              <a:rPr sz="1800" spc="-1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is </a:t>
            </a:r>
            <a:r>
              <a:rPr sz="1800" spc="-8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your </a:t>
            </a:r>
            <a:r>
              <a:rPr sz="1800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motivation </a:t>
            </a:r>
            <a:r>
              <a:rPr sz="1800" spc="-7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for </a:t>
            </a:r>
            <a:r>
              <a:rPr sz="1800" spc="2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doing 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this </a:t>
            </a:r>
            <a:r>
              <a:rPr lang="en-US"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MS</a:t>
            </a:r>
            <a:r>
              <a:rPr lang="en-US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 (</a:t>
            </a:r>
            <a:r>
              <a:rPr lang="en-US" altLang="zh-CN" spc="-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Master of Science</a:t>
            </a:r>
            <a:r>
              <a:rPr lang="en-US" sz="1800" spc="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)</a:t>
            </a:r>
            <a:r>
              <a:rPr sz="1800" spc="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?</a:t>
            </a:r>
            <a:endParaRPr sz="2200" dirty="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555"/>
              </a:spcBef>
            </a:pPr>
            <a:r>
              <a:rPr sz="1800" spc="33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</a:t>
            </a:r>
            <a:r>
              <a:rPr sz="1800" spc="145" dirty="0">
                <a:solidFill>
                  <a:srgbClr val="4966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Do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you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3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have</a:t>
            </a:r>
            <a:r>
              <a:rPr sz="1800" spc="-1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any</a:t>
            </a:r>
            <a:r>
              <a:rPr sz="1800" spc="-13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programming</a:t>
            </a:r>
            <a:r>
              <a:rPr sz="1800" spc="-1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experience?（</a:t>
            </a:r>
            <a:r>
              <a:rPr lang="en-US" sz="1800" b="1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c,c++,embedded computer system</a:t>
            </a:r>
            <a:r>
              <a:rPr lang="zh-CN" sz="1800" spc="-2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）</a:t>
            </a:r>
            <a:endParaRPr lang="zh-CN" sz="1800" spc="-25" dirty="0">
              <a:solidFill>
                <a:srgbClr val="252525"/>
              </a:solidFill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838.3999999999999,&quot;width&quot;:19200}"/>
</p:tagLst>
</file>

<file path=ppt/tags/tag2.xml><?xml version="1.0" encoding="utf-8"?>
<p:tagLst xmlns:p="http://schemas.openxmlformats.org/presentationml/2006/main">
  <p:tag name="KSO_WPP_MARK_KEY" val="b97375d4-9916-48b0-8f1e-b133e6bd2b17"/>
  <p:tag name="COMMONDATA" val="eyJoZGlkIjoiYmUyODBiNTU3NjUzMWVlYmJmNzg2N2Q2MzQyMDdiZWMifQ=="/>
  <p:tag name="commondata" val="eyJoZGlkIjoiZWViZDUxN2YzMTQ1NzBjMzJiZjU0MzY4ZTczNTcxMTQ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21562</Words>
  <Application>WPS 演示</Application>
  <PresentationFormat>宽屏</PresentationFormat>
  <Paragraphs>1230</Paragraphs>
  <Slides>81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81</vt:i4>
      </vt:variant>
    </vt:vector>
  </HeadingPairs>
  <TitlesOfParts>
    <vt:vector size="97" baseType="lpstr">
      <vt:lpstr>Arial</vt:lpstr>
      <vt:lpstr>宋体</vt:lpstr>
      <vt:lpstr>Wingdings</vt:lpstr>
      <vt:lpstr>Gothic Uralic</vt:lpstr>
      <vt:lpstr>★懐流体</vt:lpstr>
      <vt:lpstr>Verdana</vt:lpstr>
      <vt:lpstr>Arial</vt:lpstr>
      <vt:lpstr>TeXGyreAdventor</vt:lpstr>
      <vt:lpstr>Calibri</vt:lpstr>
      <vt:lpstr>微软雅黑</vt:lpstr>
      <vt:lpstr>Arial Unicode MS</vt:lpstr>
      <vt:lpstr>等线</vt:lpstr>
      <vt:lpstr>Courier New</vt:lpstr>
      <vt:lpstr>-apple-system</vt:lpstr>
      <vt:lpstr>Times New Roman</vt:lpstr>
      <vt:lpstr>Office Theme</vt:lpstr>
      <vt:lpstr>Programming for Engineers</vt:lpstr>
      <vt:lpstr>Welcome  to  join  our DingDing  group: </vt:lpstr>
      <vt:lpstr>Module Overview</vt:lpstr>
      <vt:lpstr>Module Overview</vt:lpstr>
      <vt:lpstr>Module Assessment</vt:lpstr>
      <vt:lpstr>Readings</vt:lpstr>
      <vt:lpstr>Software</vt:lpstr>
      <vt:lpstr>About Myself</vt:lpstr>
      <vt:lpstr>About Yourselves</vt:lpstr>
      <vt:lpstr>Today’s Lab</vt:lpstr>
      <vt:lpstr>Today’s Lab</vt:lpstr>
      <vt:lpstr>PowerPoint 演示文稿</vt:lpstr>
      <vt:lpstr>Basic Concepts</vt:lpstr>
      <vt:lpstr>PowerPoint 演示文稿</vt:lpstr>
      <vt:lpstr>Basic Concepts</vt:lpstr>
      <vt:lpstr>Basic Concepts</vt:lpstr>
      <vt:lpstr>Basic Concepts</vt:lpstr>
      <vt:lpstr>PowerPoint 演示文稿</vt:lpstr>
      <vt:lpstr>Basic Concepts</vt:lpstr>
      <vt:lpstr>Summary: Programming</vt:lpstr>
      <vt:lpstr>Programming languages</vt:lpstr>
      <vt:lpstr>About C</vt:lpstr>
      <vt:lpstr>Hello World!</vt:lpstr>
      <vt:lpstr>Hello World!</vt:lpstr>
      <vt:lpstr>PowerPoint 演示文稿</vt:lpstr>
      <vt:lpstr>Basic Concepts</vt:lpstr>
      <vt:lpstr>Basic Concepts</vt:lpstr>
      <vt:lpstr>Basic Concepts</vt:lpstr>
      <vt:lpstr>Basic Concepts</vt:lpstr>
      <vt:lpstr>Basic Concepts</vt:lpstr>
      <vt:lpstr>Basic Concepts</vt:lpstr>
      <vt:lpstr>Basic Concepts</vt:lpstr>
      <vt:lpstr>Basic Concepts</vt:lpstr>
      <vt:lpstr>Basic Concepts</vt:lpstr>
      <vt:lpstr>Basic Concepts</vt:lpstr>
      <vt:lpstr>Basic Concepts</vt:lpstr>
      <vt:lpstr>Basic Concepts</vt:lpstr>
      <vt:lpstr>Basic Concepts</vt:lpstr>
      <vt:lpstr>Basic Concepts</vt:lpstr>
      <vt:lpstr>Basic Concepts</vt:lpstr>
      <vt:lpstr>Basic Concepts</vt:lpstr>
      <vt:lpstr>Basic Concepts</vt:lpstr>
      <vt:lpstr>Basic Concepts</vt:lpstr>
      <vt:lpstr>Summary: Basic Concepts</vt:lpstr>
      <vt:lpstr>Basic Coding Conventions</vt:lpstr>
      <vt:lpstr>Basic Coding Conventions</vt:lpstr>
      <vt:lpstr>Basic Coding Conventions</vt:lpstr>
      <vt:lpstr>Basic Coding Conventions</vt:lpstr>
      <vt:lpstr>Basic Coding Conventions</vt:lpstr>
      <vt:lpstr>Variables and Constants</vt:lpstr>
      <vt:lpstr>Variables and Constants</vt:lpstr>
      <vt:lpstr>Variables and Constants</vt:lpstr>
      <vt:lpstr>Variables and Constants</vt:lpstr>
      <vt:lpstr>Variables and Constants</vt:lpstr>
      <vt:lpstr>Variables and Constants</vt:lpstr>
      <vt:lpstr>Variables and Constants</vt:lpstr>
      <vt:lpstr>Variables and Constants</vt:lpstr>
      <vt:lpstr>Variables and Constants</vt:lpstr>
      <vt:lpstr>Variables and Constants</vt:lpstr>
      <vt:lpstr>Output</vt:lpstr>
      <vt:lpstr>Input</vt:lpstr>
      <vt:lpstr>Practice time</vt:lpstr>
      <vt:lpstr>Making choices</vt:lpstr>
      <vt:lpstr>Making choices</vt:lpstr>
      <vt:lpstr>Making choices</vt:lpstr>
      <vt:lpstr>Making Choices</vt:lpstr>
      <vt:lpstr>Preview: Making Choices</vt:lpstr>
      <vt:lpstr>Preview: Making Choices</vt:lpstr>
      <vt:lpstr>Preview: Making Choices</vt:lpstr>
      <vt:lpstr>Preview: Making Choices</vt:lpstr>
      <vt:lpstr>Preview: Making Choices</vt:lpstr>
      <vt:lpstr>Preview: Making Choices</vt:lpstr>
      <vt:lpstr>Preview: Making Choices</vt:lpstr>
      <vt:lpstr>Preview: Making Choices</vt:lpstr>
      <vt:lpstr>Preview: Making Choices</vt:lpstr>
      <vt:lpstr>Preview: Making Choices</vt:lpstr>
      <vt:lpstr>Preview: Making Choices</vt:lpstr>
      <vt:lpstr>Preview: Useful Operators in C</vt:lpstr>
      <vt:lpstr>Preview: Useful Operators in C</vt:lpstr>
      <vt:lpstr>PowerPoint 演示文稿</vt:lpstr>
      <vt:lpstr>Read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notes</dc:title>
  <dc:creator>Ronald Grau</dc:creator>
  <cp:lastModifiedBy>纪衍尘</cp:lastModifiedBy>
  <cp:revision>42</cp:revision>
  <dcterms:created xsi:type="dcterms:W3CDTF">2020-08-23T02:33:00Z</dcterms:created>
  <dcterms:modified xsi:type="dcterms:W3CDTF">2023-10-20T01:34:11Z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2019-10-17T16:00:00Z</vt:filetime>
  </property>
  <property fmtid="{D5CDD505-2E9C-101B-9397-08002B2CF9AE}" pid="3" name="Creator">
    <vt:lpwstr>Microsoft® PowerPoint® for Office 365</vt:lpwstr>
  </property>
  <property fmtid="{D5CDD505-2E9C-101B-9397-08002B2CF9AE}" pid="4" name="LastSaved">
    <vt:filetime>2020-08-24T16:00:00Z</vt:filetime>
  </property>
  <property fmtid="{D5CDD505-2E9C-101B-9397-08002B2CF9AE}" pid="5" name="KSOProductBuildVer">
    <vt:lpwstr>2052-12.1.0.15712</vt:lpwstr>
  </property>
  <property fmtid="{D5CDD505-2E9C-101B-9397-08002B2CF9AE}" pid="6" name="ICV">
    <vt:lpwstr>C71BCA6286F94FEA8B8841BCEA2B369B</vt:lpwstr>
  </property>
</Properties>
</file>